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12" r:id="rId3"/>
    <p:sldId id="257" r:id="rId4"/>
    <p:sldId id="308" r:id="rId5"/>
    <p:sldId id="302" r:id="rId6"/>
    <p:sldId id="295" r:id="rId7"/>
    <p:sldId id="261" r:id="rId8"/>
    <p:sldId id="276" r:id="rId9"/>
    <p:sldId id="272" r:id="rId10"/>
    <p:sldId id="296" r:id="rId11"/>
    <p:sldId id="300" r:id="rId12"/>
    <p:sldId id="301" r:id="rId13"/>
    <p:sldId id="263" r:id="rId14"/>
    <p:sldId id="281" r:id="rId15"/>
    <p:sldId id="294" r:id="rId16"/>
    <p:sldId id="266" r:id="rId17"/>
    <p:sldId id="304" r:id="rId18"/>
    <p:sldId id="309" r:id="rId19"/>
    <p:sldId id="310" r:id="rId20"/>
    <p:sldId id="306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9277B"/>
    <a:srgbClr val="FC8004"/>
    <a:srgbClr val="1EAE39"/>
    <a:srgbClr val="87F992"/>
    <a:srgbClr val="E7F62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00"/>
    <p:restoredTop sz="94624"/>
  </p:normalViewPr>
  <p:slideViewPr>
    <p:cSldViewPr>
      <p:cViewPr>
        <p:scale>
          <a:sx n="50" d="100"/>
          <a:sy n="50" d="100"/>
        </p:scale>
        <p:origin x="-2250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8E636C-76F8-4DA6-BB0B-C0EB60471A5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36B64B8-6DCD-4E38-8872-BB29ED89FF3E}">
      <dgm:prSet phldrT="[Text]"/>
      <dgm:spPr>
        <a:solidFill>
          <a:srgbClr val="1EAE39"/>
        </a:solidFill>
      </dgm:spPr>
      <dgm:t>
        <a:bodyPr/>
        <a:lstStyle/>
        <a:p>
          <a:r>
            <a:rPr lang="en-GB" b="1" dirty="0"/>
            <a:t>Foundations in Applied </a:t>
          </a:r>
          <a:r>
            <a:rPr lang="en-GB" b="1" dirty="0" smtClean="0"/>
            <a:t>Statistics</a:t>
          </a:r>
        </a:p>
        <a:p>
          <a:r>
            <a:rPr lang="en-GB" b="1" dirty="0" smtClean="0"/>
            <a:t>(FIAS)</a:t>
          </a:r>
        </a:p>
      </dgm:t>
    </dgm:pt>
    <dgm:pt modelId="{6723A62B-AB46-4DC2-ACF8-A2BFF4DCB153}" type="parTrans" cxnId="{8725129C-6CD2-4101-B456-C45CBB49DD4F}">
      <dgm:prSet/>
      <dgm:spPr/>
      <dgm:t>
        <a:bodyPr/>
        <a:lstStyle/>
        <a:p>
          <a:endParaRPr lang="en-GB"/>
        </a:p>
      </dgm:t>
    </dgm:pt>
    <dgm:pt modelId="{189BF368-1C21-48C5-940B-2455DD65EA85}" type="sibTrans" cxnId="{8725129C-6CD2-4101-B456-C45CBB49DD4F}">
      <dgm:prSet/>
      <dgm:spPr/>
      <dgm:t>
        <a:bodyPr/>
        <a:lstStyle/>
        <a:p>
          <a:endParaRPr lang="en-GB"/>
        </a:p>
      </dgm:t>
    </dgm:pt>
    <dgm:pt modelId="{FAF191B3-E410-40EC-99BA-5B1CDD171FEA}">
      <dgm:prSet phldrT="[Text]"/>
      <dgm:spPr>
        <a:solidFill>
          <a:srgbClr val="1EAE39"/>
        </a:solidFill>
      </dgm:spPr>
      <dgm:t>
        <a:bodyPr/>
        <a:lstStyle/>
        <a:p>
          <a:r>
            <a:rPr lang="en-GB" b="1" dirty="0"/>
            <a:t>Basic Quantitative </a:t>
          </a:r>
          <a:r>
            <a:rPr lang="en-GB" b="1" dirty="0" smtClean="0"/>
            <a:t>Methods</a:t>
          </a:r>
        </a:p>
        <a:p>
          <a:r>
            <a:rPr lang="en-GB" b="1" dirty="0" smtClean="0"/>
            <a:t>(BQA)</a:t>
          </a:r>
          <a:endParaRPr lang="en-GB" b="1" dirty="0"/>
        </a:p>
      </dgm:t>
    </dgm:pt>
    <dgm:pt modelId="{C0D73596-6EE6-4C0A-9903-1B0958697F42}" type="parTrans" cxnId="{66F3AC63-89E6-468F-8BEA-F9E5EBAD0671}">
      <dgm:prSet/>
      <dgm:spPr/>
      <dgm:t>
        <a:bodyPr/>
        <a:lstStyle/>
        <a:p>
          <a:endParaRPr lang="en-GB"/>
        </a:p>
      </dgm:t>
    </dgm:pt>
    <dgm:pt modelId="{2ADDF8FB-ED1E-45BF-9CD0-111622BD5E72}" type="sibTrans" cxnId="{66F3AC63-89E6-468F-8BEA-F9E5EBAD0671}">
      <dgm:prSet/>
      <dgm:spPr/>
      <dgm:t>
        <a:bodyPr/>
        <a:lstStyle/>
        <a:p>
          <a:endParaRPr lang="en-GB"/>
        </a:p>
      </dgm:t>
    </dgm:pt>
    <dgm:pt modelId="{04246BE1-7DB3-44FC-8C51-1328ADBE02D8}">
      <dgm:prSet phldrT="[Text]"/>
      <dgm:spPr>
        <a:solidFill>
          <a:srgbClr val="1EAE39"/>
        </a:solidFill>
      </dgm:spPr>
      <dgm:t>
        <a:bodyPr/>
        <a:lstStyle/>
        <a:p>
          <a:r>
            <a:rPr lang="en-GB" b="1" dirty="0"/>
            <a:t>Doing Multivariate </a:t>
          </a:r>
          <a:r>
            <a:rPr lang="en-GB" b="1" dirty="0" smtClean="0"/>
            <a:t>Analysis</a:t>
          </a:r>
        </a:p>
        <a:p>
          <a:r>
            <a:rPr lang="en-GB" b="1" dirty="0" smtClean="0"/>
            <a:t>(DMA)</a:t>
          </a:r>
          <a:endParaRPr lang="en-GB" b="1" dirty="0"/>
        </a:p>
      </dgm:t>
    </dgm:pt>
    <dgm:pt modelId="{F85CAA3C-A1B6-4714-884F-F49D948855CF}" type="parTrans" cxnId="{8090F6A6-E9E1-427E-BE86-2217C9234A0B}">
      <dgm:prSet/>
      <dgm:spPr/>
      <dgm:t>
        <a:bodyPr/>
        <a:lstStyle/>
        <a:p>
          <a:endParaRPr lang="en-GB"/>
        </a:p>
      </dgm:t>
    </dgm:pt>
    <dgm:pt modelId="{A7A80B47-7269-4F63-B1BE-41F3EB1151E4}" type="sibTrans" cxnId="{8090F6A6-E9E1-427E-BE86-2217C9234A0B}">
      <dgm:prSet/>
      <dgm:spPr/>
      <dgm:t>
        <a:bodyPr/>
        <a:lstStyle/>
        <a:p>
          <a:endParaRPr lang="en-GB"/>
        </a:p>
      </dgm:t>
    </dgm:pt>
    <dgm:pt modelId="{9BF917C8-3524-4FD4-A128-61DFCF43E4BC}">
      <dgm:prSet/>
      <dgm:spPr>
        <a:solidFill>
          <a:srgbClr val="00B050"/>
        </a:solidFill>
      </dgm:spPr>
      <dgm:t>
        <a:bodyPr/>
        <a:lstStyle/>
        <a:p>
          <a:r>
            <a:rPr lang="en-GB" b="1" dirty="0"/>
            <a:t>Further Topics in Multivariate </a:t>
          </a:r>
          <a:r>
            <a:rPr lang="en-GB" b="1" dirty="0" smtClean="0"/>
            <a:t>Analysis</a:t>
          </a:r>
        </a:p>
        <a:p>
          <a:r>
            <a:rPr lang="en-GB" b="1" dirty="0" smtClean="0"/>
            <a:t>(FTMA)</a:t>
          </a:r>
          <a:endParaRPr lang="en-GB" b="1" dirty="0"/>
        </a:p>
      </dgm:t>
    </dgm:pt>
    <dgm:pt modelId="{EB1F677A-EE9E-4AB5-A3B0-0095290ADD39}" type="parTrans" cxnId="{4D1A137C-A076-47BE-879E-91C88716CBE0}">
      <dgm:prSet/>
      <dgm:spPr/>
      <dgm:t>
        <a:bodyPr/>
        <a:lstStyle/>
        <a:p>
          <a:endParaRPr lang="en-GB"/>
        </a:p>
      </dgm:t>
    </dgm:pt>
    <dgm:pt modelId="{8631BB7E-45CC-43BF-9548-C2331E7EAAC0}" type="sibTrans" cxnId="{4D1A137C-A076-47BE-879E-91C88716CBE0}">
      <dgm:prSet/>
      <dgm:spPr/>
      <dgm:t>
        <a:bodyPr/>
        <a:lstStyle/>
        <a:p>
          <a:endParaRPr lang="en-GB"/>
        </a:p>
      </dgm:t>
    </dgm:pt>
    <dgm:pt modelId="{2927DB5B-EB5D-4684-A6EE-C9BCC5D482A9}" type="pres">
      <dgm:prSet presAssocID="{EE8E636C-76F8-4DA6-BB0B-C0EB60471A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3E449F0-19D6-421C-9167-9AFDD4284E1E}" type="pres">
      <dgm:prSet presAssocID="{136B64B8-6DCD-4E38-8872-BB29ED89FF3E}" presName="parTxOnly" presStyleLbl="node1" presStyleIdx="0" presStyleCnt="4" custScaleY="1217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66A7FB-8ABE-4139-B608-0B85A3B522C8}" type="pres">
      <dgm:prSet presAssocID="{189BF368-1C21-48C5-940B-2455DD65EA85}" presName="parTxOnlySpace" presStyleCnt="0"/>
      <dgm:spPr/>
    </dgm:pt>
    <dgm:pt modelId="{799CC45C-B7CA-44D8-9769-22730F405FD7}" type="pres">
      <dgm:prSet presAssocID="{FAF191B3-E410-40EC-99BA-5B1CDD171FEA}" presName="parTxOnly" presStyleLbl="node1" presStyleIdx="1" presStyleCnt="4" custScaleX="97942" custScaleY="1223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C587DC-0DB9-440B-A23C-FF825E6219D8}" type="pres">
      <dgm:prSet presAssocID="{2ADDF8FB-ED1E-45BF-9CD0-111622BD5E72}" presName="parTxOnlySpace" presStyleCnt="0"/>
      <dgm:spPr/>
    </dgm:pt>
    <dgm:pt modelId="{7EB06CF4-5A8F-442F-8635-D82A66F24013}" type="pres">
      <dgm:prSet presAssocID="{04246BE1-7DB3-44FC-8C51-1328ADBE02D8}" presName="parTxOnly" presStyleLbl="node1" presStyleIdx="2" presStyleCnt="4" custScaleY="1224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0C9B4A-1C7D-4189-9A9E-E79A6B6AAC8B}" type="pres">
      <dgm:prSet presAssocID="{A7A80B47-7269-4F63-B1BE-41F3EB1151E4}" presName="parTxOnlySpace" presStyleCnt="0"/>
      <dgm:spPr/>
    </dgm:pt>
    <dgm:pt modelId="{ED15E929-353D-4417-97BB-38E99D0C1917}" type="pres">
      <dgm:prSet presAssocID="{9BF917C8-3524-4FD4-A128-61DFCF43E4BC}" presName="parTxOnly" presStyleLbl="node1" presStyleIdx="3" presStyleCnt="4" custScaleY="1231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725129C-6CD2-4101-B456-C45CBB49DD4F}" srcId="{EE8E636C-76F8-4DA6-BB0B-C0EB60471A58}" destId="{136B64B8-6DCD-4E38-8872-BB29ED89FF3E}" srcOrd="0" destOrd="0" parTransId="{6723A62B-AB46-4DC2-ACF8-A2BFF4DCB153}" sibTransId="{189BF368-1C21-48C5-940B-2455DD65EA85}"/>
    <dgm:cxn modelId="{B96FCFE0-41F5-418E-B0B9-935319D6F0AB}" type="presOf" srcId="{04246BE1-7DB3-44FC-8C51-1328ADBE02D8}" destId="{7EB06CF4-5A8F-442F-8635-D82A66F24013}" srcOrd="0" destOrd="0" presId="urn:microsoft.com/office/officeart/2005/8/layout/chevron1"/>
    <dgm:cxn modelId="{4D1A137C-A076-47BE-879E-91C88716CBE0}" srcId="{EE8E636C-76F8-4DA6-BB0B-C0EB60471A58}" destId="{9BF917C8-3524-4FD4-A128-61DFCF43E4BC}" srcOrd="3" destOrd="0" parTransId="{EB1F677A-EE9E-4AB5-A3B0-0095290ADD39}" sibTransId="{8631BB7E-45CC-43BF-9548-C2331E7EAAC0}"/>
    <dgm:cxn modelId="{E44D8FFD-DD8C-411F-8918-74EE100EB94A}" type="presOf" srcId="{FAF191B3-E410-40EC-99BA-5B1CDD171FEA}" destId="{799CC45C-B7CA-44D8-9769-22730F405FD7}" srcOrd="0" destOrd="0" presId="urn:microsoft.com/office/officeart/2005/8/layout/chevron1"/>
    <dgm:cxn modelId="{66F3AC63-89E6-468F-8BEA-F9E5EBAD0671}" srcId="{EE8E636C-76F8-4DA6-BB0B-C0EB60471A58}" destId="{FAF191B3-E410-40EC-99BA-5B1CDD171FEA}" srcOrd="1" destOrd="0" parTransId="{C0D73596-6EE6-4C0A-9903-1B0958697F42}" sibTransId="{2ADDF8FB-ED1E-45BF-9CD0-111622BD5E72}"/>
    <dgm:cxn modelId="{D3A6F712-D83E-44EB-82F3-670B33A1F18B}" type="presOf" srcId="{9BF917C8-3524-4FD4-A128-61DFCF43E4BC}" destId="{ED15E929-353D-4417-97BB-38E99D0C1917}" srcOrd="0" destOrd="0" presId="urn:microsoft.com/office/officeart/2005/8/layout/chevron1"/>
    <dgm:cxn modelId="{B637010D-F81A-4342-9FB9-9C7A8A7DE370}" type="presOf" srcId="{136B64B8-6DCD-4E38-8872-BB29ED89FF3E}" destId="{A3E449F0-19D6-421C-9167-9AFDD4284E1E}" srcOrd="0" destOrd="0" presId="urn:microsoft.com/office/officeart/2005/8/layout/chevron1"/>
    <dgm:cxn modelId="{A6487E4F-A060-4E1C-9DB1-F493347FCFD1}" type="presOf" srcId="{EE8E636C-76F8-4DA6-BB0B-C0EB60471A58}" destId="{2927DB5B-EB5D-4684-A6EE-C9BCC5D482A9}" srcOrd="0" destOrd="0" presId="urn:microsoft.com/office/officeart/2005/8/layout/chevron1"/>
    <dgm:cxn modelId="{8090F6A6-E9E1-427E-BE86-2217C9234A0B}" srcId="{EE8E636C-76F8-4DA6-BB0B-C0EB60471A58}" destId="{04246BE1-7DB3-44FC-8C51-1328ADBE02D8}" srcOrd="2" destOrd="0" parTransId="{F85CAA3C-A1B6-4714-884F-F49D948855CF}" sibTransId="{A7A80B47-7269-4F63-B1BE-41F3EB1151E4}"/>
    <dgm:cxn modelId="{96C78E61-5D50-407D-98D6-2DE725DD136F}" type="presParOf" srcId="{2927DB5B-EB5D-4684-A6EE-C9BCC5D482A9}" destId="{A3E449F0-19D6-421C-9167-9AFDD4284E1E}" srcOrd="0" destOrd="0" presId="urn:microsoft.com/office/officeart/2005/8/layout/chevron1"/>
    <dgm:cxn modelId="{0B126702-7DC9-497C-A1B6-3049D88814FB}" type="presParOf" srcId="{2927DB5B-EB5D-4684-A6EE-C9BCC5D482A9}" destId="{AF66A7FB-8ABE-4139-B608-0B85A3B522C8}" srcOrd="1" destOrd="0" presId="urn:microsoft.com/office/officeart/2005/8/layout/chevron1"/>
    <dgm:cxn modelId="{669A7165-6883-4609-A180-4D3B8CB4456D}" type="presParOf" srcId="{2927DB5B-EB5D-4684-A6EE-C9BCC5D482A9}" destId="{799CC45C-B7CA-44D8-9769-22730F405FD7}" srcOrd="2" destOrd="0" presId="urn:microsoft.com/office/officeart/2005/8/layout/chevron1"/>
    <dgm:cxn modelId="{EF634FA1-9E0B-4B13-83A7-896EDDA826F9}" type="presParOf" srcId="{2927DB5B-EB5D-4684-A6EE-C9BCC5D482A9}" destId="{16C587DC-0DB9-440B-A23C-FF825E6219D8}" srcOrd="3" destOrd="0" presId="urn:microsoft.com/office/officeart/2005/8/layout/chevron1"/>
    <dgm:cxn modelId="{9E3534DB-1747-49E4-B107-C2F6EA7BE97E}" type="presParOf" srcId="{2927DB5B-EB5D-4684-A6EE-C9BCC5D482A9}" destId="{7EB06CF4-5A8F-442F-8635-D82A66F24013}" srcOrd="4" destOrd="0" presId="urn:microsoft.com/office/officeart/2005/8/layout/chevron1"/>
    <dgm:cxn modelId="{B79E0CB3-0186-4DAF-A80E-832669645162}" type="presParOf" srcId="{2927DB5B-EB5D-4684-A6EE-C9BCC5D482A9}" destId="{7D0C9B4A-1C7D-4189-9A9E-E79A6B6AAC8B}" srcOrd="5" destOrd="0" presId="urn:microsoft.com/office/officeart/2005/8/layout/chevron1"/>
    <dgm:cxn modelId="{F3688152-40B9-44EB-A6C9-54DB129FD6AC}" type="presParOf" srcId="{2927DB5B-EB5D-4684-A6EE-C9BCC5D482A9}" destId="{ED15E929-353D-4417-97BB-38E99D0C19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8E636C-76F8-4DA6-BB0B-C0EB60471A5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36B64B8-6DCD-4E38-8872-BB29ED89FF3E}">
      <dgm:prSet phldrT="[Text]"/>
      <dgm:spPr>
        <a:solidFill>
          <a:srgbClr val="1EAE39"/>
        </a:solidFill>
      </dgm:spPr>
      <dgm:t>
        <a:bodyPr/>
        <a:lstStyle/>
        <a:p>
          <a:r>
            <a:rPr lang="en-GB" b="1" dirty="0"/>
            <a:t>Foundations in Applied Statistics</a:t>
          </a:r>
        </a:p>
      </dgm:t>
    </dgm:pt>
    <dgm:pt modelId="{6723A62B-AB46-4DC2-ACF8-A2BFF4DCB153}" type="parTrans" cxnId="{8725129C-6CD2-4101-B456-C45CBB49DD4F}">
      <dgm:prSet/>
      <dgm:spPr/>
      <dgm:t>
        <a:bodyPr/>
        <a:lstStyle/>
        <a:p>
          <a:endParaRPr lang="en-GB"/>
        </a:p>
      </dgm:t>
    </dgm:pt>
    <dgm:pt modelId="{189BF368-1C21-48C5-940B-2455DD65EA85}" type="sibTrans" cxnId="{8725129C-6CD2-4101-B456-C45CBB49DD4F}">
      <dgm:prSet/>
      <dgm:spPr/>
      <dgm:t>
        <a:bodyPr/>
        <a:lstStyle/>
        <a:p>
          <a:endParaRPr lang="en-GB"/>
        </a:p>
      </dgm:t>
    </dgm:pt>
    <dgm:pt modelId="{FAF191B3-E410-40EC-99BA-5B1CDD171FEA}">
      <dgm:prSet phldrT="[Text]"/>
      <dgm:spPr>
        <a:solidFill>
          <a:srgbClr val="1EAE39"/>
        </a:solidFill>
      </dgm:spPr>
      <dgm:t>
        <a:bodyPr/>
        <a:lstStyle/>
        <a:p>
          <a:r>
            <a:rPr lang="en-GB" b="1" dirty="0"/>
            <a:t>Basic Quantitative Methods</a:t>
          </a:r>
        </a:p>
      </dgm:t>
    </dgm:pt>
    <dgm:pt modelId="{C0D73596-6EE6-4C0A-9903-1B0958697F42}" type="parTrans" cxnId="{66F3AC63-89E6-468F-8BEA-F9E5EBAD0671}">
      <dgm:prSet/>
      <dgm:spPr/>
      <dgm:t>
        <a:bodyPr/>
        <a:lstStyle/>
        <a:p>
          <a:endParaRPr lang="en-GB"/>
        </a:p>
      </dgm:t>
    </dgm:pt>
    <dgm:pt modelId="{2ADDF8FB-ED1E-45BF-9CD0-111622BD5E72}" type="sibTrans" cxnId="{66F3AC63-89E6-468F-8BEA-F9E5EBAD0671}">
      <dgm:prSet/>
      <dgm:spPr/>
      <dgm:t>
        <a:bodyPr/>
        <a:lstStyle/>
        <a:p>
          <a:endParaRPr lang="en-GB"/>
        </a:p>
      </dgm:t>
    </dgm:pt>
    <dgm:pt modelId="{04246BE1-7DB3-44FC-8C51-1328ADBE02D8}">
      <dgm:prSet phldrT="[Text]"/>
      <dgm:spPr>
        <a:solidFill>
          <a:srgbClr val="1EAE39"/>
        </a:solidFill>
      </dgm:spPr>
      <dgm:t>
        <a:bodyPr/>
        <a:lstStyle/>
        <a:p>
          <a:r>
            <a:rPr lang="en-GB" b="1" dirty="0"/>
            <a:t>Doing Multivariate Analysis</a:t>
          </a:r>
        </a:p>
      </dgm:t>
    </dgm:pt>
    <dgm:pt modelId="{F85CAA3C-A1B6-4714-884F-F49D948855CF}" type="parTrans" cxnId="{8090F6A6-E9E1-427E-BE86-2217C9234A0B}">
      <dgm:prSet/>
      <dgm:spPr/>
      <dgm:t>
        <a:bodyPr/>
        <a:lstStyle/>
        <a:p>
          <a:endParaRPr lang="en-GB"/>
        </a:p>
      </dgm:t>
    </dgm:pt>
    <dgm:pt modelId="{A7A80B47-7269-4F63-B1BE-41F3EB1151E4}" type="sibTrans" cxnId="{8090F6A6-E9E1-427E-BE86-2217C9234A0B}">
      <dgm:prSet/>
      <dgm:spPr/>
      <dgm:t>
        <a:bodyPr/>
        <a:lstStyle/>
        <a:p>
          <a:endParaRPr lang="en-GB"/>
        </a:p>
      </dgm:t>
    </dgm:pt>
    <dgm:pt modelId="{9BF917C8-3524-4FD4-A128-61DFCF43E4BC}">
      <dgm:prSet/>
      <dgm:spPr>
        <a:solidFill>
          <a:srgbClr val="00B050"/>
        </a:solidFill>
      </dgm:spPr>
      <dgm:t>
        <a:bodyPr/>
        <a:lstStyle/>
        <a:p>
          <a:r>
            <a:rPr lang="en-GB" b="1" dirty="0"/>
            <a:t>Further Topics in Multivariate Analysis</a:t>
          </a:r>
        </a:p>
      </dgm:t>
    </dgm:pt>
    <dgm:pt modelId="{EB1F677A-EE9E-4AB5-A3B0-0095290ADD39}" type="parTrans" cxnId="{4D1A137C-A076-47BE-879E-91C88716CBE0}">
      <dgm:prSet/>
      <dgm:spPr/>
      <dgm:t>
        <a:bodyPr/>
        <a:lstStyle/>
        <a:p>
          <a:endParaRPr lang="en-GB"/>
        </a:p>
      </dgm:t>
    </dgm:pt>
    <dgm:pt modelId="{8631BB7E-45CC-43BF-9548-C2331E7EAAC0}" type="sibTrans" cxnId="{4D1A137C-A076-47BE-879E-91C88716CBE0}">
      <dgm:prSet/>
      <dgm:spPr/>
      <dgm:t>
        <a:bodyPr/>
        <a:lstStyle/>
        <a:p>
          <a:endParaRPr lang="en-GB"/>
        </a:p>
      </dgm:t>
    </dgm:pt>
    <dgm:pt modelId="{2927DB5B-EB5D-4684-A6EE-C9BCC5D482A9}" type="pres">
      <dgm:prSet presAssocID="{EE8E636C-76F8-4DA6-BB0B-C0EB60471A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3E449F0-19D6-421C-9167-9AFDD4284E1E}" type="pres">
      <dgm:prSet presAssocID="{136B64B8-6DCD-4E38-8872-BB29ED89FF3E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66A7FB-8ABE-4139-B608-0B85A3B522C8}" type="pres">
      <dgm:prSet presAssocID="{189BF368-1C21-48C5-940B-2455DD65EA85}" presName="parTxOnlySpace" presStyleCnt="0"/>
      <dgm:spPr/>
    </dgm:pt>
    <dgm:pt modelId="{799CC45C-B7CA-44D8-9769-22730F405FD7}" type="pres">
      <dgm:prSet presAssocID="{FAF191B3-E410-40EC-99BA-5B1CDD171F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C587DC-0DB9-440B-A23C-FF825E6219D8}" type="pres">
      <dgm:prSet presAssocID="{2ADDF8FB-ED1E-45BF-9CD0-111622BD5E72}" presName="parTxOnlySpace" presStyleCnt="0"/>
      <dgm:spPr/>
    </dgm:pt>
    <dgm:pt modelId="{7EB06CF4-5A8F-442F-8635-D82A66F24013}" type="pres">
      <dgm:prSet presAssocID="{04246BE1-7DB3-44FC-8C51-1328ADBE02D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0C9B4A-1C7D-4189-9A9E-E79A6B6AAC8B}" type="pres">
      <dgm:prSet presAssocID="{A7A80B47-7269-4F63-B1BE-41F3EB1151E4}" presName="parTxOnlySpace" presStyleCnt="0"/>
      <dgm:spPr/>
    </dgm:pt>
    <dgm:pt modelId="{ED15E929-353D-4417-97BB-38E99D0C1917}" type="pres">
      <dgm:prSet presAssocID="{9BF917C8-3524-4FD4-A128-61DFCF43E4BC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35BE90E-65F7-4F15-8684-7FE6D414A77B}" type="presOf" srcId="{FAF191B3-E410-40EC-99BA-5B1CDD171FEA}" destId="{799CC45C-B7CA-44D8-9769-22730F405FD7}" srcOrd="0" destOrd="0" presId="urn:microsoft.com/office/officeart/2005/8/layout/chevron1"/>
    <dgm:cxn modelId="{8725129C-6CD2-4101-B456-C45CBB49DD4F}" srcId="{EE8E636C-76F8-4DA6-BB0B-C0EB60471A58}" destId="{136B64B8-6DCD-4E38-8872-BB29ED89FF3E}" srcOrd="0" destOrd="0" parTransId="{6723A62B-AB46-4DC2-ACF8-A2BFF4DCB153}" sibTransId="{189BF368-1C21-48C5-940B-2455DD65EA85}"/>
    <dgm:cxn modelId="{BED6F986-7A11-4326-B2A4-DCB9DCC143AB}" type="presOf" srcId="{04246BE1-7DB3-44FC-8C51-1328ADBE02D8}" destId="{7EB06CF4-5A8F-442F-8635-D82A66F24013}" srcOrd="0" destOrd="0" presId="urn:microsoft.com/office/officeart/2005/8/layout/chevron1"/>
    <dgm:cxn modelId="{E3A6D882-9615-4284-8D28-823FD368785B}" type="presOf" srcId="{EE8E636C-76F8-4DA6-BB0B-C0EB60471A58}" destId="{2927DB5B-EB5D-4684-A6EE-C9BCC5D482A9}" srcOrd="0" destOrd="0" presId="urn:microsoft.com/office/officeart/2005/8/layout/chevron1"/>
    <dgm:cxn modelId="{246F377F-DA63-4B18-ABF3-D967ACEC1908}" type="presOf" srcId="{9BF917C8-3524-4FD4-A128-61DFCF43E4BC}" destId="{ED15E929-353D-4417-97BB-38E99D0C1917}" srcOrd="0" destOrd="0" presId="urn:microsoft.com/office/officeart/2005/8/layout/chevron1"/>
    <dgm:cxn modelId="{4D1A137C-A076-47BE-879E-91C88716CBE0}" srcId="{EE8E636C-76F8-4DA6-BB0B-C0EB60471A58}" destId="{9BF917C8-3524-4FD4-A128-61DFCF43E4BC}" srcOrd="3" destOrd="0" parTransId="{EB1F677A-EE9E-4AB5-A3B0-0095290ADD39}" sibTransId="{8631BB7E-45CC-43BF-9548-C2331E7EAAC0}"/>
    <dgm:cxn modelId="{66F3AC63-89E6-468F-8BEA-F9E5EBAD0671}" srcId="{EE8E636C-76F8-4DA6-BB0B-C0EB60471A58}" destId="{FAF191B3-E410-40EC-99BA-5B1CDD171FEA}" srcOrd="1" destOrd="0" parTransId="{C0D73596-6EE6-4C0A-9903-1B0958697F42}" sibTransId="{2ADDF8FB-ED1E-45BF-9CD0-111622BD5E72}"/>
    <dgm:cxn modelId="{F7E9799C-3B30-45BF-A6C7-FA81F592A097}" type="presOf" srcId="{136B64B8-6DCD-4E38-8872-BB29ED89FF3E}" destId="{A3E449F0-19D6-421C-9167-9AFDD4284E1E}" srcOrd="0" destOrd="0" presId="urn:microsoft.com/office/officeart/2005/8/layout/chevron1"/>
    <dgm:cxn modelId="{8090F6A6-E9E1-427E-BE86-2217C9234A0B}" srcId="{EE8E636C-76F8-4DA6-BB0B-C0EB60471A58}" destId="{04246BE1-7DB3-44FC-8C51-1328ADBE02D8}" srcOrd="2" destOrd="0" parTransId="{F85CAA3C-A1B6-4714-884F-F49D948855CF}" sibTransId="{A7A80B47-7269-4F63-B1BE-41F3EB1151E4}"/>
    <dgm:cxn modelId="{D1C4E461-8D4A-47EB-ABA3-61AF14A6D0FF}" type="presParOf" srcId="{2927DB5B-EB5D-4684-A6EE-C9BCC5D482A9}" destId="{A3E449F0-19D6-421C-9167-9AFDD4284E1E}" srcOrd="0" destOrd="0" presId="urn:microsoft.com/office/officeart/2005/8/layout/chevron1"/>
    <dgm:cxn modelId="{7A0DF251-BAB2-4E7E-B786-3DF4721216D9}" type="presParOf" srcId="{2927DB5B-EB5D-4684-A6EE-C9BCC5D482A9}" destId="{AF66A7FB-8ABE-4139-B608-0B85A3B522C8}" srcOrd="1" destOrd="0" presId="urn:microsoft.com/office/officeart/2005/8/layout/chevron1"/>
    <dgm:cxn modelId="{5B7B2603-7983-46C9-A20E-3AB9676556B7}" type="presParOf" srcId="{2927DB5B-EB5D-4684-A6EE-C9BCC5D482A9}" destId="{799CC45C-B7CA-44D8-9769-22730F405FD7}" srcOrd="2" destOrd="0" presId="urn:microsoft.com/office/officeart/2005/8/layout/chevron1"/>
    <dgm:cxn modelId="{8E3000A3-E4E4-4946-AC71-F56F8AA78081}" type="presParOf" srcId="{2927DB5B-EB5D-4684-A6EE-C9BCC5D482A9}" destId="{16C587DC-0DB9-440B-A23C-FF825E6219D8}" srcOrd="3" destOrd="0" presId="urn:microsoft.com/office/officeart/2005/8/layout/chevron1"/>
    <dgm:cxn modelId="{6D312EEC-1E4D-43B0-9C2B-BFDC764D2BC4}" type="presParOf" srcId="{2927DB5B-EB5D-4684-A6EE-C9BCC5D482A9}" destId="{7EB06CF4-5A8F-442F-8635-D82A66F24013}" srcOrd="4" destOrd="0" presId="urn:microsoft.com/office/officeart/2005/8/layout/chevron1"/>
    <dgm:cxn modelId="{7FC1802C-8967-4282-9970-A0BA4C5BBCFD}" type="presParOf" srcId="{2927DB5B-EB5D-4684-A6EE-C9BCC5D482A9}" destId="{7D0C9B4A-1C7D-4189-9A9E-E79A6B6AAC8B}" srcOrd="5" destOrd="0" presId="urn:microsoft.com/office/officeart/2005/8/layout/chevron1"/>
    <dgm:cxn modelId="{A6822712-2148-4FF8-AA7F-009FE9E653CD}" type="presParOf" srcId="{2927DB5B-EB5D-4684-A6EE-C9BCC5D482A9}" destId="{ED15E929-353D-4417-97BB-38E99D0C19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449F0-19D6-421C-9167-9AFDD4284E1E}">
      <dsp:nvSpPr>
        <dsp:cNvPr id="0" name=""/>
        <dsp:cNvSpPr/>
      </dsp:nvSpPr>
      <dsp:spPr>
        <a:xfrm>
          <a:off x="4599" y="258349"/>
          <a:ext cx="2280771" cy="1110571"/>
        </a:xfrm>
        <a:prstGeom prst="chevron">
          <a:avLst/>
        </a:prstGeom>
        <a:solidFill>
          <a:srgbClr val="1EAE3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/>
            <a:t>Foundations in Applied </a:t>
          </a:r>
          <a:r>
            <a:rPr lang="en-GB" sz="1400" b="1" kern="1200" dirty="0" smtClean="0"/>
            <a:t>Statistics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(FIAS)</a:t>
          </a:r>
        </a:p>
      </dsp:txBody>
      <dsp:txXfrm>
        <a:off x="559885" y="258349"/>
        <a:ext cx="1170200" cy="1110571"/>
      </dsp:txXfrm>
    </dsp:sp>
    <dsp:sp modelId="{799CC45C-B7CA-44D8-9769-22730F405FD7}">
      <dsp:nvSpPr>
        <dsp:cNvPr id="0" name=""/>
        <dsp:cNvSpPr/>
      </dsp:nvSpPr>
      <dsp:spPr>
        <a:xfrm>
          <a:off x="2057293" y="255338"/>
          <a:ext cx="2233832" cy="1116592"/>
        </a:xfrm>
        <a:prstGeom prst="chevron">
          <a:avLst/>
        </a:prstGeom>
        <a:solidFill>
          <a:srgbClr val="1EAE3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/>
            <a:t>Basic Quantitative </a:t>
          </a:r>
          <a:r>
            <a:rPr lang="en-GB" sz="1400" b="1" kern="1200" dirty="0" smtClean="0"/>
            <a:t>Methods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(BQA)</a:t>
          </a:r>
          <a:endParaRPr lang="en-GB" sz="1400" b="1" kern="1200" dirty="0"/>
        </a:p>
      </dsp:txBody>
      <dsp:txXfrm>
        <a:off x="2615589" y="255338"/>
        <a:ext cx="1117240" cy="1116592"/>
      </dsp:txXfrm>
    </dsp:sp>
    <dsp:sp modelId="{7EB06CF4-5A8F-442F-8635-D82A66F24013}">
      <dsp:nvSpPr>
        <dsp:cNvPr id="0" name=""/>
        <dsp:cNvSpPr/>
      </dsp:nvSpPr>
      <dsp:spPr>
        <a:xfrm>
          <a:off x="4063049" y="254850"/>
          <a:ext cx="2280771" cy="1117568"/>
        </a:xfrm>
        <a:prstGeom prst="chevron">
          <a:avLst/>
        </a:prstGeom>
        <a:solidFill>
          <a:srgbClr val="1EAE3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/>
            <a:t>Doing Multivariate </a:t>
          </a:r>
          <a:r>
            <a:rPr lang="en-GB" sz="1400" b="1" kern="1200" dirty="0" smtClean="0"/>
            <a:t>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(DMA)</a:t>
          </a:r>
          <a:endParaRPr lang="en-GB" sz="1400" b="1" kern="1200" dirty="0"/>
        </a:p>
      </dsp:txBody>
      <dsp:txXfrm>
        <a:off x="4621833" y="254850"/>
        <a:ext cx="1163203" cy="1117568"/>
      </dsp:txXfrm>
    </dsp:sp>
    <dsp:sp modelId="{ED15E929-353D-4417-97BB-38E99D0C1917}">
      <dsp:nvSpPr>
        <dsp:cNvPr id="0" name=""/>
        <dsp:cNvSpPr/>
      </dsp:nvSpPr>
      <dsp:spPr>
        <a:xfrm>
          <a:off x="6115743" y="251817"/>
          <a:ext cx="2280771" cy="1123635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/>
            <a:t>Further Topics in Multivariate </a:t>
          </a:r>
          <a:r>
            <a:rPr lang="en-GB" sz="1400" b="1" kern="1200" dirty="0" smtClean="0"/>
            <a:t>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(FTMA)</a:t>
          </a:r>
          <a:endParaRPr lang="en-GB" sz="1400" b="1" kern="1200" dirty="0"/>
        </a:p>
      </dsp:txBody>
      <dsp:txXfrm>
        <a:off x="6677561" y="251817"/>
        <a:ext cx="1157136" cy="11236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449F0-19D6-421C-9167-9AFDD4284E1E}">
      <dsp:nvSpPr>
        <dsp:cNvPr id="0" name=""/>
        <dsp:cNvSpPr/>
      </dsp:nvSpPr>
      <dsp:spPr>
        <a:xfrm>
          <a:off x="3897" y="230383"/>
          <a:ext cx="2268464" cy="907385"/>
        </a:xfrm>
        <a:prstGeom prst="chevron">
          <a:avLst/>
        </a:prstGeom>
        <a:solidFill>
          <a:srgbClr val="1EAE3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/>
            <a:t>Foundations in Applied Statistics</a:t>
          </a:r>
        </a:p>
      </dsp:txBody>
      <dsp:txXfrm>
        <a:off x="457590" y="230383"/>
        <a:ext cx="1361079" cy="907385"/>
      </dsp:txXfrm>
    </dsp:sp>
    <dsp:sp modelId="{799CC45C-B7CA-44D8-9769-22730F405FD7}">
      <dsp:nvSpPr>
        <dsp:cNvPr id="0" name=""/>
        <dsp:cNvSpPr/>
      </dsp:nvSpPr>
      <dsp:spPr>
        <a:xfrm>
          <a:off x="2045515" y="230383"/>
          <a:ext cx="2268464" cy="907385"/>
        </a:xfrm>
        <a:prstGeom prst="chevron">
          <a:avLst/>
        </a:prstGeom>
        <a:solidFill>
          <a:srgbClr val="1EAE3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/>
            <a:t>Basic Quantitative Methods</a:t>
          </a:r>
        </a:p>
      </dsp:txBody>
      <dsp:txXfrm>
        <a:off x="2499208" y="230383"/>
        <a:ext cx="1361079" cy="907385"/>
      </dsp:txXfrm>
    </dsp:sp>
    <dsp:sp modelId="{7EB06CF4-5A8F-442F-8635-D82A66F24013}">
      <dsp:nvSpPr>
        <dsp:cNvPr id="0" name=""/>
        <dsp:cNvSpPr/>
      </dsp:nvSpPr>
      <dsp:spPr>
        <a:xfrm>
          <a:off x="4087133" y="230383"/>
          <a:ext cx="2268464" cy="907385"/>
        </a:xfrm>
        <a:prstGeom prst="chevron">
          <a:avLst/>
        </a:prstGeom>
        <a:solidFill>
          <a:srgbClr val="1EAE3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/>
            <a:t>Doing Multivariate Analysis</a:t>
          </a:r>
        </a:p>
      </dsp:txBody>
      <dsp:txXfrm>
        <a:off x="4540826" y="230383"/>
        <a:ext cx="1361079" cy="907385"/>
      </dsp:txXfrm>
    </dsp:sp>
    <dsp:sp modelId="{ED15E929-353D-4417-97BB-38E99D0C1917}">
      <dsp:nvSpPr>
        <dsp:cNvPr id="0" name=""/>
        <dsp:cNvSpPr/>
      </dsp:nvSpPr>
      <dsp:spPr>
        <a:xfrm>
          <a:off x="6128752" y="230383"/>
          <a:ext cx="2268464" cy="907385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/>
            <a:t>Further Topics in Multivariate Analysis</a:t>
          </a:r>
        </a:p>
      </dsp:txBody>
      <dsp:txXfrm>
        <a:off x="6582445" y="230383"/>
        <a:ext cx="1361079" cy="907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CDFC6-F6D7-4079-B5FD-FDE231783608}" type="datetimeFigureOut">
              <a:rPr lang="en-GB" smtClean="0"/>
              <a:pPr/>
              <a:t>20/09/2020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A1DCD-AA6A-4E66-BAC3-E1E3BDA9C8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78557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Papyrus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9D46-592C-4897-8545-BE55C8762472}" type="datetimeFigureOut">
              <a:rPr lang="en-GB" smtClean="0"/>
              <a:pPr/>
              <a:t>20/09/2020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0E4F-1C2B-48AA-B8ED-D92FF8D176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9D46-592C-4897-8545-BE55C8762472}" type="datetimeFigureOut">
              <a:rPr lang="en-GB" smtClean="0"/>
              <a:pPr/>
              <a:t>20/09/2020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0E4F-1C2B-48AA-B8ED-D92FF8D176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9D46-592C-4897-8545-BE55C8762472}" type="datetimeFigureOut">
              <a:rPr lang="en-GB" smtClean="0"/>
              <a:pPr/>
              <a:t>20/09/2020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0E4F-1C2B-48AA-B8ED-D92FF8D176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Papyrus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/>
          <a:lstStyle>
            <a:lvl1pPr>
              <a:defRPr sz="2600">
                <a:latin typeface="Centaur" pitchFamily="18" charset="0"/>
              </a:defRPr>
            </a:lvl1pPr>
            <a:lvl2pPr>
              <a:defRPr sz="2000">
                <a:latin typeface="Centaur" pitchFamily="18" charset="0"/>
              </a:defRPr>
            </a:lvl2pPr>
            <a:lvl3pPr>
              <a:defRPr sz="1600">
                <a:latin typeface="Centaur" pitchFamily="18" charset="0"/>
              </a:defRPr>
            </a:lvl3pPr>
            <a:lvl4pPr>
              <a:defRPr sz="1600">
                <a:latin typeface="Centaur" pitchFamily="18" charset="0"/>
              </a:defRPr>
            </a:lvl4pPr>
            <a:lvl5pPr>
              <a:defRPr sz="1600">
                <a:latin typeface="Centaur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9D46-592C-4897-8545-BE55C8762472}" type="datetimeFigureOut">
              <a:rPr lang="en-GB" smtClean="0"/>
              <a:pPr/>
              <a:t>20/09/2020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Social Sciences Research Methods Centre SSRMC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0E4F-1C2B-48AA-B8ED-D92FF8D1764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26" name="Picture 2" descr="Image result for university of cambridge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636" y="6111637"/>
            <a:ext cx="1656184" cy="69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864" y="5744321"/>
            <a:ext cx="1459136" cy="11136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9D46-592C-4897-8545-BE55C8762472}" type="datetimeFigureOut">
              <a:rPr lang="en-GB" smtClean="0"/>
              <a:pPr/>
              <a:t>20/09/2020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0E4F-1C2B-48AA-B8ED-D92FF8D176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9D46-592C-4897-8545-BE55C8762472}" type="datetimeFigureOut">
              <a:rPr lang="en-GB" smtClean="0"/>
              <a:pPr/>
              <a:t>20/09/2020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0E4F-1C2B-48AA-B8ED-D92FF8D176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9D46-592C-4897-8545-BE55C8762472}" type="datetimeFigureOut">
              <a:rPr lang="en-GB" smtClean="0"/>
              <a:pPr/>
              <a:t>20/09/2020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0E4F-1C2B-48AA-B8ED-D92FF8D176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9D46-592C-4897-8545-BE55C8762472}" type="datetimeFigureOut">
              <a:rPr lang="en-GB" smtClean="0"/>
              <a:pPr/>
              <a:t>20/09/2020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0E4F-1C2B-48AA-B8ED-D92FF8D176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9D46-592C-4897-8545-BE55C8762472}" type="datetimeFigureOut">
              <a:rPr lang="en-GB" smtClean="0"/>
              <a:pPr/>
              <a:t>20/09/2020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0E4F-1C2B-48AA-B8ED-D92FF8D176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9D46-592C-4897-8545-BE55C8762472}" type="datetimeFigureOut">
              <a:rPr lang="en-GB" smtClean="0"/>
              <a:pPr/>
              <a:t>20/09/2020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0E4F-1C2B-48AA-B8ED-D92FF8D176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9D46-592C-4897-8545-BE55C8762472}" type="datetimeFigureOut">
              <a:rPr lang="en-GB" smtClean="0"/>
              <a:pPr/>
              <a:t>20/09/2020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0E4F-1C2B-48AA-B8ED-D92FF8D176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A9D46-592C-4897-8545-BE55C8762472}" type="datetimeFigureOut">
              <a:rPr lang="en-GB" smtClean="0"/>
              <a:pPr/>
              <a:t>20/09/2020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C0E4F-1C2B-48AA-B8ED-D92FF8D1764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ucs.cam.ac.uk/desktop-services/ds-remot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srmc.group.cam.ac.uk/take-skills-audi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116632"/>
            <a:ext cx="4094147" cy="31248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91023"/>
            <a:ext cx="7772400" cy="1470025"/>
          </a:xfrm>
        </p:spPr>
        <p:txBody>
          <a:bodyPr/>
          <a:lstStyle/>
          <a:p>
            <a:r>
              <a:rPr lang="en-GB" dirty="0" smtClean="0">
                <a:latin typeface="Aharoni" panose="02010803020104030203" pitchFamily="2" charset="-79"/>
                <a:cs typeface="Aharoni" panose="02010803020104030203" pitchFamily="2" charset="-79"/>
              </a:rPr>
              <a:t>Introduction to the SSRMP</a:t>
            </a:r>
            <a:endParaRPr lang="en-GB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cs typeface="Aldhabi" pitchFamily="2" charset="-78"/>
              </a:rPr>
              <a:t>Dr Mark </a:t>
            </a:r>
            <a:r>
              <a:rPr lang="en-GB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Aldhabi" pitchFamily="2" charset="-78"/>
              </a:rPr>
              <a:t>Ramsden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cs typeface="Aldhabi" pitchFamily="2" charset="-78"/>
              </a:rPr>
              <a:t> (Director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Aldhabi" pitchFamily="2" charset="-78"/>
              </a:rPr>
              <a:t>)</a:t>
            </a:r>
          </a:p>
          <a:p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Aldhabi" pitchFamily="2" charset="-78"/>
              </a:rPr>
              <a:t>Siobhan Hoffmann Heap 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cs typeface="Aldhabi" pitchFamily="2" charset="-78"/>
              </a:rPr>
              <a:t>(Chief Administrator)</a:t>
            </a:r>
          </a:p>
          <a:p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cs typeface="Aldhabi" pitchFamily="2" charset="-78"/>
              </a:rPr>
              <a:t>Dr 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cs typeface="Aldhabi" pitchFamily="2" charset="-78"/>
              </a:rPr>
              <a:t>Matthew Sparkes 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Aldhabi" pitchFamily="2" charset="-78"/>
              </a:rPr>
              <a:t>(Teaching Associate)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0115"/>
            <a:ext cx="3610744" cy="11430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GB" b="1" dirty="0">
                <a:latin typeface="Aharoni" panose="02010803020104030203" pitchFamily="2" charset="-79"/>
                <a:cs typeface="Aharoni" panose="02010803020104030203" pitchFamily="2" charset="-79"/>
              </a:rPr>
              <a:t>Our basic stats courses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155998593"/>
              </p:ext>
            </p:extLst>
          </p:nvPr>
        </p:nvGraphicFramePr>
        <p:xfrm>
          <a:off x="467544" y="1844824"/>
          <a:ext cx="8401114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88161" y="3140968"/>
            <a:ext cx="1776378" cy="940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Taught in Stata - introduction provided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723614" y="3140968"/>
            <a:ext cx="5664810" cy="940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Taught in Stata – some prior knowledge assumed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723614" y="4293096"/>
            <a:ext cx="1781058" cy="165618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Ask to attend the first </a:t>
            </a:r>
            <a:r>
              <a:rPr lang="en-GB" sz="1400" b="1" dirty="0" err="1" smtClean="0">
                <a:solidFill>
                  <a:schemeClr val="bg1"/>
                </a:solidFill>
              </a:rPr>
              <a:t>FiAS</a:t>
            </a:r>
            <a:r>
              <a:rPr lang="en-GB" sz="1400" b="1" dirty="0" smtClean="0">
                <a:solidFill>
                  <a:schemeClr val="bg1"/>
                </a:solidFill>
              </a:rPr>
              <a:t> lab session (if there are spaces)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39838" y="4293096"/>
            <a:ext cx="1776378" cy="158417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Work through “90-minute Stata” Moodle course and worksheets for FIAS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755794" y="4293096"/>
            <a:ext cx="1775265" cy="158417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Take </a:t>
            </a:r>
            <a:r>
              <a:rPr lang="en-GB" sz="1400" b="1" i="1" dirty="0">
                <a:solidFill>
                  <a:schemeClr val="bg1"/>
                </a:solidFill>
              </a:rPr>
              <a:t>Introduction to Stata</a:t>
            </a:r>
            <a:r>
              <a:rPr lang="en-GB" sz="1400" b="1" dirty="0">
                <a:solidFill>
                  <a:schemeClr val="bg1"/>
                </a:solidFill>
              </a:rPr>
              <a:t> module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88161" y="4308212"/>
            <a:ext cx="1781058" cy="16410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>
                <a:solidFill>
                  <a:schemeClr val="accent2">
                    <a:lumMod val="75000"/>
                  </a:schemeClr>
                </a:solidFill>
              </a:rPr>
              <a:t>If you’re entering at BQA, DMA or FTMA and have not used Stata:</a:t>
            </a:r>
          </a:p>
        </p:txBody>
      </p:sp>
    </p:spTree>
    <p:extLst>
      <p:ext uri="{BB962C8B-B14F-4D97-AF65-F5344CB8AC3E}">
        <p14:creationId xmlns:p14="http://schemas.microsoft.com/office/powerpoint/2010/main" xmlns="" val="150719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  <a:solidFill>
            <a:schemeClr val="bg1">
              <a:alpha val="94000"/>
            </a:schemeClr>
          </a:solidFill>
        </p:spPr>
        <p:txBody>
          <a:bodyPr>
            <a:normAutofit/>
          </a:bodyPr>
          <a:lstStyle/>
          <a:p>
            <a:r>
              <a:rPr lang="en-GB" sz="4000" dirty="0">
                <a:latin typeface="Aharoni" panose="02010803020104030203" pitchFamily="2" charset="-79"/>
                <a:cs typeface="Aharoni" panose="02010803020104030203" pitchFamily="2" charset="-79"/>
              </a:rPr>
              <a:t>Managed cluster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214422"/>
            <a:ext cx="8572528" cy="4714908"/>
          </a:xfrm>
          <a:solidFill>
            <a:schemeClr val="bg1">
              <a:alpha val="94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GB" b="1" dirty="0">
                <a:latin typeface="Calibri" panose="020F0502020204030204" pitchFamily="34" charset="0"/>
              </a:rPr>
              <a:t>Stata, SPSS and other software packages are available in UIS Managed Cluster machines in:</a:t>
            </a:r>
          </a:p>
          <a:p>
            <a:pPr lvl="1">
              <a:buFont typeface="Arial" pitchFamily="34" charset="0"/>
              <a:buChar char="•"/>
            </a:pPr>
            <a:r>
              <a:rPr lang="en-GB" dirty="0">
                <a:latin typeface="Calibri" panose="020F0502020204030204" pitchFamily="34" charset="0"/>
              </a:rPr>
              <a:t>Titan Rooms, Phoenix Rooms, University Centre Mill Lane </a:t>
            </a:r>
            <a:r>
              <a:rPr lang="en-GB" dirty="0" smtClean="0">
                <a:latin typeface="Calibri" panose="020F0502020204030204" pitchFamily="34" charset="0"/>
              </a:rPr>
              <a:t/>
            </a:r>
            <a:br>
              <a:rPr lang="en-GB" dirty="0" smtClean="0">
                <a:latin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</a:rPr>
              <a:t>(</a:t>
            </a:r>
            <a:r>
              <a:rPr lang="en-GB" dirty="0">
                <a:latin typeface="Calibri" panose="020F0502020204030204" pitchFamily="34" charset="0"/>
              </a:rPr>
              <a:t>when these rooms aren’t booked for classes)</a:t>
            </a:r>
          </a:p>
          <a:p>
            <a:pPr lvl="1">
              <a:buFont typeface="Arial" pitchFamily="34" charset="0"/>
              <a:buChar char="•"/>
            </a:pPr>
            <a:r>
              <a:rPr lang="en-GB" dirty="0">
                <a:latin typeface="Calibri" panose="020F0502020204030204" pitchFamily="34" charset="0"/>
              </a:rPr>
              <a:t>Managed clusters in POLIS, </a:t>
            </a:r>
            <a:r>
              <a:rPr lang="en-GB" dirty="0" smtClean="0">
                <a:latin typeface="Calibri" panose="020F0502020204030204" pitchFamily="34" charset="0"/>
              </a:rPr>
              <a:t>Education</a:t>
            </a:r>
            <a:r>
              <a:rPr lang="en-GB" dirty="0">
                <a:latin typeface="Calibri" panose="020F0502020204030204" pitchFamily="34" charset="0"/>
              </a:rPr>
              <a:t>, Geography, </a:t>
            </a:r>
            <a:r>
              <a:rPr lang="en-GB" dirty="0" smtClean="0">
                <a:latin typeface="Calibri" panose="020F0502020204030204" pitchFamily="34" charset="0"/>
              </a:rPr>
              <a:t/>
            </a:r>
            <a:br>
              <a:rPr lang="en-GB" dirty="0" smtClean="0">
                <a:latin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</a:rPr>
              <a:t>History</a:t>
            </a:r>
            <a:r>
              <a:rPr lang="en-GB" dirty="0">
                <a:latin typeface="Calibri" panose="020F0502020204030204" pitchFamily="34" charset="0"/>
              </a:rPr>
              <a:t>, Land Economy, some other </a:t>
            </a:r>
            <a:r>
              <a:rPr lang="en-GB" dirty="0" smtClean="0">
                <a:latin typeface="Calibri" panose="020F0502020204030204" pitchFamily="34" charset="0"/>
              </a:rPr>
              <a:t>Departments (check with your department)</a:t>
            </a:r>
            <a:endParaRPr lang="en-GB" dirty="0">
              <a:latin typeface="Calibri" panose="020F050202020403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</a:rPr>
              <a:t>In </a:t>
            </a:r>
            <a:r>
              <a:rPr lang="en-GB" dirty="0">
                <a:latin typeface="Calibri" panose="020F0502020204030204" pitchFamily="34" charset="0"/>
              </a:rPr>
              <a:t>most Colleges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</a:rPr>
              <a:t>In some Libraries</a:t>
            </a:r>
          </a:p>
          <a:p>
            <a:pPr lvl="1"/>
            <a:endParaRPr lang="en-GB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b="1" dirty="0">
                <a:latin typeface="Calibri" panose="020F0502020204030204" pitchFamily="34" charset="0"/>
              </a:rPr>
              <a:t>To log in to the workstations you will need:</a:t>
            </a:r>
          </a:p>
          <a:p>
            <a:pPr marL="800100" lvl="1" indent="-342900">
              <a:buFont typeface="Arial"/>
              <a:buChar char="•"/>
            </a:pPr>
            <a:r>
              <a:rPr lang="en-US" sz="2100" dirty="0">
                <a:latin typeface="Calibri" panose="020F0502020204030204" pitchFamily="34" charset="0"/>
              </a:rPr>
              <a:t>Login: your </a:t>
            </a:r>
            <a:r>
              <a:rPr lang="en-US" sz="2100" dirty="0" smtClean="0">
                <a:latin typeface="Calibri" panose="020F0502020204030204" pitchFamily="34" charset="0"/>
              </a:rPr>
              <a:t>university </a:t>
            </a:r>
            <a:r>
              <a:rPr lang="en-US" sz="2100" dirty="0" err="1" smtClean="0">
                <a:latin typeface="Calibri" panose="020F0502020204030204" pitchFamily="34" charset="0"/>
              </a:rPr>
              <a:t>CRSid</a:t>
            </a:r>
            <a:r>
              <a:rPr lang="en-US" sz="2100" dirty="0" smtClean="0">
                <a:latin typeface="Calibri" panose="020F0502020204030204" pitchFamily="34" charset="0"/>
              </a:rPr>
              <a:t> </a:t>
            </a:r>
            <a:r>
              <a:rPr lang="en-US" sz="2100" dirty="0">
                <a:latin typeface="Calibri" panose="020F0502020204030204" pitchFamily="34" charset="0"/>
              </a:rPr>
              <a:t>(e.g. </a:t>
            </a:r>
            <a:r>
              <a:rPr lang="en-US" sz="2100" dirty="0" smtClean="0">
                <a:latin typeface="Calibri" panose="020F0502020204030204" pitchFamily="34" charset="0"/>
              </a:rPr>
              <a:t>mjr60)</a:t>
            </a:r>
            <a:endParaRPr lang="en-US" sz="2100" dirty="0">
              <a:latin typeface="Calibri" panose="020F0502020204030204" pitchFamily="34" charset="0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100" dirty="0">
                <a:latin typeface="Calibri" panose="020F0502020204030204" pitchFamily="34" charset="0"/>
              </a:rPr>
              <a:t>New students: your “combined UIS password”</a:t>
            </a:r>
          </a:p>
          <a:p>
            <a:pPr marL="800100" lvl="1" indent="-342900">
              <a:buFont typeface="Arial"/>
              <a:buChar char="•"/>
            </a:pPr>
            <a:r>
              <a:rPr lang="en-US" sz="2100" dirty="0">
                <a:latin typeface="Calibri" panose="020F0502020204030204" pitchFamily="34" charset="0"/>
              </a:rPr>
              <a:t>Old students: your Desktop Services password </a:t>
            </a:r>
            <a:r>
              <a:rPr lang="en-US" sz="2100" dirty="0" smtClean="0">
                <a:latin typeface="Calibri" panose="020F0502020204030204" pitchFamily="34" charset="0"/>
              </a:rPr>
              <a:t/>
            </a:r>
            <a:br>
              <a:rPr lang="en-US" sz="2100" dirty="0" smtClean="0">
                <a:latin typeface="Calibri" panose="020F0502020204030204" pitchFamily="34" charset="0"/>
              </a:rPr>
            </a:br>
            <a:r>
              <a:rPr lang="en-US" sz="2100" dirty="0" smtClean="0">
                <a:latin typeface="Calibri" panose="020F0502020204030204" pitchFamily="34" charset="0"/>
              </a:rPr>
              <a:t>(</a:t>
            </a:r>
            <a:r>
              <a:rPr lang="en-US" sz="2100" dirty="0">
                <a:latin typeface="Calibri" panose="020F0502020204030204" pitchFamily="34" charset="0"/>
              </a:rPr>
              <a:t>NOT your Raven password</a:t>
            </a:r>
            <a:r>
              <a:rPr lang="en-US" sz="2100" dirty="0" smtClean="0">
                <a:latin typeface="Calibri" panose="020F0502020204030204" pitchFamily="34" charset="0"/>
              </a:rPr>
              <a:t>)</a:t>
            </a:r>
          </a:p>
          <a:p>
            <a:pPr marL="800100" lvl="1" indent="-342900">
              <a:buFont typeface="Arial"/>
              <a:buChar char="•"/>
            </a:pPr>
            <a:endParaRPr lang="en-US" sz="2100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b="1" dirty="0">
                <a:latin typeface="Calibri" panose="020F0502020204030204" pitchFamily="34" charset="0"/>
              </a:rPr>
              <a:t>If you do not have a </a:t>
            </a:r>
            <a:r>
              <a:rPr lang="en-US" b="1" dirty="0" smtClean="0">
                <a:latin typeface="Calibri" panose="020F0502020204030204" pitchFamily="34" charset="0"/>
              </a:rPr>
              <a:t>password, </a:t>
            </a:r>
            <a:r>
              <a:rPr lang="en-US" b="1" dirty="0">
                <a:latin typeface="Calibri" panose="020F0502020204030204" pitchFamily="34" charset="0"/>
              </a:rPr>
              <a:t>ask the </a:t>
            </a:r>
            <a:r>
              <a:rPr lang="en-US" b="1" dirty="0" smtClean="0">
                <a:latin typeface="Calibri" panose="020F0502020204030204" pitchFamily="34" charset="0"/>
              </a:rPr>
              <a:t/>
            </a:r>
            <a:br>
              <a:rPr lang="en-US" b="1" dirty="0" smtClean="0">
                <a:latin typeface="Calibri" panose="020F0502020204030204" pitchFamily="34" charset="0"/>
              </a:rPr>
            </a:br>
            <a:r>
              <a:rPr lang="en-US" b="1" dirty="0" smtClean="0">
                <a:latin typeface="Calibri" panose="020F0502020204030204" pitchFamily="34" charset="0"/>
              </a:rPr>
              <a:t>University Information </a:t>
            </a:r>
            <a:r>
              <a:rPr lang="en-US" b="1" dirty="0">
                <a:latin typeface="Calibri" panose="020F0502020204030204" pitchFamily="34" charset="0"/>
              </a:rPr>
              <a:t>Service helpdesk </a:t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</a:rPr>
              <a:t>**  BEFORE START OF MODULE  </a:t>
            </a:r>
            <a:r>
              <a:rPr lang="en-US" b="1" dirty="0" smtClean="0">
                <a:latin typeface="Calibri" panose="020F0502020204030204" pitchFamily="34" charset="0"/>
              </a:rPr>
              <a:t>**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4" name="AutoShape 2" descr="Image result for computer la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computer la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computer la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0" name="Picture 8" descr="Image result for computer la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449" b="21549"/>
          <a:stretch/>
        </p:blipFill>
        <p:spPr bwMode="auto">
          <a:xfrm>
            <a:off x="5929322" y="3357562"/>
            <a:ext cx="3137612" cy="220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616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latin typeface="Aharoni" panose="02010803020104030203" pitchFamily="2" charset="-79"/>
                <a:cs typeface="Aharoni" panose="02010803020104030203" pitchFamily="2" charset="-79"/>
              </a:rPr>
              <a:t>DS-REMOTE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329642" cy="47149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b="1" dirty="0">
                <a:latin typeface="Calibri" panose="020F0502020204030204" pitchFamily="34" charset="0"/>
              </a:rPr>
              <a:t>DS-Remote provides remote access (from anywhere in the world) to the University’s managed cluster machines</a:t>
            </a:r>
          </a:p>
          <a:p>
            <a:pPr lvl="1">
              <a:buFont typeface="Arial" pitchFamily="34" charset="0"/>
              <a:buChar char="•"/>
            </a:pPr>
            <a:r>
              <a:rPr lang="en-GB" b="1" dirty="0" smtClean="0">
                <a:latin typeface="Calibri" panose="020F0502020204030204" pitchFamily="34" charset="0"/>
              </a:rPr>
              <a:t>Desktop Services</a:t>
            </a:r>
          </a:p>
          <a:p>
            <a:pPr lvl="1">
              <a:buFont typeface="Arial" pitchFamily="34" charset="0"/>
              <a:buChar char="•"/>
            </a:pPr>
            <a:r>
              <a:rPr lang="en-GB" b="1" dirty="0" smtClean="0">
                <a:latin typeface="Calibri" panose="020F0502020204030204" pitchFamily="34" charset="0"/>
              </a:rPr>
              <a:t>£5 </a:t>
            </a:r>
            <a:r>
              <a:rPr lang="en-GB" b="1" dirty="0">
                <a:latin typeface="Calibri" panose="020F0502020204030204" pitchFamily="34" charset="0"/>
              </a:rPr>
              <a:t>per month for all the software packages you use</a:t>
            </a:r>
          </a:p>
          <a:p>
            <a:pPr lvl="1">
              <a:buFont typeface="Arial" pitchFamily="34" charset="0"/>
              <a:buChar char="•"/>
            </a:pPr>
            <a:r>
              <a:rPr lang="en-GB" b="1" dirty="0">
                <a:latin typeface="Calibri" panose="020F0502020204030204" pitchFamily="34" charset="0"/>
              </a:rPr>
              <a:t>DS-remote is only for students</a:t>
            </a:r>
          </a:p>
          <a:p>
            <a:pPr lvl="1">
              <a:buFont typeface="Arial" pitchFamily="34" charset="0"/>
              <a:buChar char="•"/>
            </a:pPr>
            <a:r>
              <a:rPr lang="en-GB" b="1" dirty="0">
                <a:latin typeface="Calibri" panose="020F0502020204030204" pitchFamily="34" charset="0"/>
              </a:rPr>
              <a:t>The SSRMC won’t pay, but if you don’t want to pay there are many other ways to use the MCS machines</a:t>
            </a:r>
          </a:p>
          <a:p>
            <a:pPr lvl="1">
              <a:buFont typeface="Arial" pitchFamily="34" charset="0"/>
              <a:buChar char="•"/>
            </a:pPr>
            <a:r>
              <a:rPr lang="en-GB" b="1" dirty="0">
                <a:latin typeface="Calibri" panose="020F0502020204030204" pitchFamily="34" charset="0"/>
              </a:rPr>
              <a:t>Register here: </a:t>
            </a:r>
            <a:r>
              <a:rPr lang="en-GB" b="1" dirty="0">
                <a:latin typeface="Calibri" panose="020F0502020204030204" pitchFamily="34" charset="0"/>
                <a:hlinkClick r:id="rId2"/>
              </a:rPr>
              <a:t>http://www.ucs.cam.ac.uk/desktop-services/ds-remote</a:t>
            </a:r>
            <a:endParaRPr lang="en-GB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b="1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5122" name="Picture 2" descr="Image result for man using laptop on be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4500570"/>
            <a:ext cx="3809263" cy="200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456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End-of-module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0927"/>
          </a:xfrm>
        </p:spPr>
        <p:txBody>
          <a:bodyPr>
            <a:normAutofit fontScale="92500" lnSpcReduction="10000"/>
          </a:bodyPr>
          <a:lstStyle/>
          <a:p>
            <a:r>
              <a:rPr lang="en-GB" sz="2200" b="1" dirty="0">
                <a:latin typeface="+mn-lt"/>
              </a:rPr>
              <a:t>Most quantitative modules are assessed via online multiple choice tests</a:t>
            </a:r>
          </a:p>
          <a:p>
            <a:r>
              <a:rPr lang="en-GB" sz="2200" b="1" dirty="0">
                <a:latin typeface="+mn-lt"/>
              </a:rPr>
              <a:t>Most qualitative modules are not assessed</a:t>
            </a:r>
          </a:p>
          <a:p>
            <a:r>
              <a:rPr lang="en-GB" sz="2200" b="1" dirty="0">
                <a:latin typeface="+mn-lt"/>
              </a:rPr>
              <a:t>Tests are compulsory for some students, not for others</a:t>
            </a:r>
          </a:p>
          <a:p>
            <a:r>
              <a:rPr lang="en-GB" sz="2200" b="1" dirty="0">
                <a:latin typeface="+mn-lt"/>
              </a:rPr>
              <a:t>Should YOU take the test?</a:t>
            </a:r>
          </a:p>
          <a:p>
            <a:pPr lvl="1"/>
            <a:r>
              <a:rPr lang="en-GB" sz="1900" dirty="0">
                <a:latin typeface="+mn-lt"/>
              </a:rPr>
              <a:t>Ask your Department, </a:t>
            </a:r>
            <a:r>
              <a:rPr lang="en-GB" sz="1900" u="sng" dirty="0">
                <a:latin typeface="+mn-lt"/>
              </a:rPr>
              <a:t>not</a:t>
            </a:r>
            <a:r>
              <a:rPr lang="en-GB" sz="1900" dirty="0">
                <a:latin typeface="+mn-lt"/>
              </a:rPr>
              <a:t> the SSRMC</a:t>
            </a:r>
          </a:p>
          <a:p>
            <a:pPr lvl="1"/>
            <a:r>
              <a:rPr lang="en-GB" sz="1900" dirty="0">
                <a:latin typeface="+mn-lt"/>
              </a:rPr>
              <a:t>If your course is compulsory, so is the assessment</a:t>
            </a:r>
          </a:p>
          <a:p>
            <a:pPr lvl="1"/>
            <a:r>
              <a:rPr lang="en-GB" sz="1900" dirty="0">
                <a:latin typeface="+mn-lt"/>
              </a:rPr>
              <a:t>To progress to the next module in Basic Stats, you must take the test</a:t>
            </a:r>
          </a:p>
          <a:p>
            <a:pPr lvl="1"/>
            <a:r>
              <a:rPr lang="en-GB" sz="1900" dirty="0">
                <a:latin typeface="+mn-lt"/>
              </a:rPr>
              <a:t>We recommend that all students take the end-of-module test</a:t>
            </a:r>
          </a:p>
          <a:p>
            <a:pPr lvl="1"/>
            <a:r>
              <a:rPr lang="en-GB" sz="1900" dirty="0">
                <a:latin typeface="+mn-lt"/>
              </a:rPr>
              <a:t>For quantitative modules, no proof of attendance without taking the exam</a:t>
            </a:r>
          </a:p>
        </p:txBody>
      </p:sp>
      <p:pic>
        <p:nvPicPr>
          <p:cNvPr id="6146" name="Picture 2" descr="Image result for student taking 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1396" y="4477824"/>
            <a:ext cx="4697760" cy="234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 smtClean="0">
                <a:latin typeface="Calibri" panose="020F0502020204030204" pitchFamily="34" charset="0"/>
              </a:rPr>
              <a:t>Your feedback is very </a:t>
            </a:r>
            <a:r>
              <a:rPr lang="en-GB" b="1" dirty="0">
                <a:latin typeface="Calibri" panose="020F0502020204030204" pitchFamily="34" charset="0"/>
              </a:rPr>
              <a:t>important to </a:t>
            </a:r>
            <a:r>
              <a:rPr lang="en-GB" b="1" dirty="0" smtClean="0">
                <a:latin typeface="Calibri" panose="020F0502020204030204" pitchFamily="34" charset="0"/>
              </a:rPr>
              <a:t>us</a:t>
            </a:r>
          </a:p>
          <a:p>
            <a:r>
              <a:rPr lang="en-GB" b="1" dirty="0" smtClean="0">
                <a:latin typeface="Calibri" panose="020F0502020204030204" pitchFamily="34" charset="0"/>
              </a:rPr>
              <a:t>Helps us improve provision</a:t>
            </a:r>
          </a:p>
          <a:p>
            <a:r>
              <a:rPr lang="en-GB" b="1" dirty="0" smtClean="0">
                <a:latin typeface="Calibri" panose="020F0502020204030204" pitchFamily="34" charset="0"/>
              </a:rPr>
              <a:t>By booking an SSRMC module you agree to provide feedback</a:t>
            </a:r>
            <a:endParaRPr lang="en-GB" b="1" dirty="0">
              <a:latin typeface="Calibri" panose="020F0502020204030204" pitchFamily="34" charset="0"/>
            </a:endParaRPr>
          </a:p>
          <a:p>
            <a:endParaRPr lang="en-GB" b="1" dirty="0" smtClean="0">
              <a:latin typeface="Calibri" panose="020F0502020204030204" pitchFamily="34" charset="0"/>
            </a:endParaRPr>
          </a:p>
          <a:p>
            <a:pPr marL="1349375"/>
            <a:r>
              <a:rPr lang="en-GB" sz="1900" b="1" dirty="0" smtClean="0">
                <a:latin typeface="Calibri" panose="020F0502020204030204" pitchFamily="34" charset="0"/>
              </a:rPr>
              <a:t>An </a:t>
            </a:r>
            <a:r>
              <a:rPr lang="en-GB" sz="1900" b="1" dirty="0">
                <a:latin typeface="Calibri" panose="020F0502020204030204" pitchFamily="34" charset="0"/>
              </a:rPr>
              <a:t>email with a link will be circulated shortly after your last session</a:t>
            </a:r>
          </a:p>
          <a:p>
            <a:pPr marL="1349375"/>
            <a:r>
              <a:rPr lang="en-GB" sz="1900" b="1" dirty="0">
                <a:latin typeface="Calibri" panose="020F0502020204030204" pitchFamily="34" charset="0"/>
              </a:rPr>
              <a:t>After that you will get regular </a:t>
            </a:r>
            <a:r>
              <a:rPr lang="en-GB" sz="1900" b="1" dirty="0" smtClean="0">
                <a:latin typeface="Calibri" panose="020F0502020204030204" pitchFamily="34" charset="0"/>
              </a:rPr>
              <a:t>reminders</a:t>
            </a:r>
            <a:r>
              <a:rPr lang="en-GB" sz="1900" b="1" dirty="0">
                <a:latin typeface="Calibri" panose="020F0502020204030204" pitchFamily="34" charset="0"/>
              </a:rPr>
              <a:t>……</a:t>
            </a:r>
          </a:p>
          <a:p>
            <a:endParaRPr lang="en-GB" b="1" dirty="0">
              <a:latin typeface="Calibri" panose="020F0502020204030204" pitchFamily="34" charset="0"/>
            </a:endParaRPr>
          </a:p>
          <a:p>
            <a:r>
              <a:rPr lang="en-GB" b="1" dirty="0">
                <a:latin typeface="Calibri" panose="020F0502020204030204" pitchFamily="34" charset="0"/>
              </a:rPr>
              <a:t>Please don’t ignore the reminders</a:t>
            </a:r>
          </a:p>
          <a:p>
            <a:pPr lvl="1"/>
            <a:r>
              <a:rPr lang="en-GB" b="1" dirty="0">
                <a:latin typeface="Calibri" panose="020F0502020204030204" pitchFamily="34" charset="0"/>
              </a:rPr>
              <a:t>If you didn’t finish the module, you can respond to that effect</a:t>
            </a:r>
          </a:p>
          <a:p>
            <a:pPr lvl="1"/>
            <a:r>
              <a:rPr lang="en-GB" b="1" dirty="0">
                <a:latin typeface="Calibri" panose="020F0502020204030204" pitchFamily="34" charset="0"/>
              </a:rPr>
              <a:t>You will not be able to get proof of attendance unless you provide </a:t>
            </a:r>
            <a:r>
              <a:rPr lang="en-GB" b="1" dirty="0" smtClean="0">
                <a:latin typeface="Calibri" panose="020F0502020204030204" pitchFamily="34" charset="0"/>
              </a:rPr>
              <a:t>feedback</a:t>
            </a:r>
          </a:p>
          <a:p>
            <a:pPr lvl="1"/>
            <a:r>
              <a:rPr lang="en-GB" b="1" dirty="0" smtClean="0">
                <a:latin typeface="Calibri" panose="020F0502020204030204" pitchFamily="34" charset="0"/>
              </a:rPr>
              <a:t>Your feedback is treated confidentially and will be </a:t>
            </a:r>
            <a:r>
              <a:rPr lang="en-GB" b="1" dirty="0" err="1" smtClean="0">
                <a:latin typeface="Calibri" panose="020F0502020204030204" pitchFamily="34" charset="0"/>
              </a:rPr>
              <a:t>anonymised</a:t>
            </a:r>
            <a:endParaRPr lang="en-GB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Moodle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b="1" dirty="0">
              <a:latin typeface="+mn-lt"/>
            </a:endParaRPr>
          </a:p>
          <a:p>
            <a:endParaRPr lang="en-GB" b="1" dirty="0">
              <a:latin typeface="+mn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Centaur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entaur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Centaur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entaur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Centaur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latin typeface="Calibri" panose="020F0502020204030204" pitchFamily="34" charset="0"/>
              </a:rPr>
              <a:t>Most SSRMC </a:t>
            </a:r>
            <a:r>
              <a:rPr lang="en-GB" b="1" dirty="0">
                <a:latin typeface="Calibri" panose="020F0502020204030204" pitchFamily="34" charset="0"/>
              </a:rPr>
              <a:t>course materials are hosted on Moodle (SSRMC is under </a:t>
            </a:r>
            <a:r>
              <a:rPr lang="en-GB" b="1" dirty="0" smtClean="0">
                <a:latin typeface="Calibri" panose="020F0502020204030204" pitchFamily="34" charset="0"/>
              </a:rPr>
              <a:t>“Staff </a:t>
            </a:r>
            <a:r>
              <a:rPr lang="en-GB" b="1" dirty="0">
                <a:latin typeface="Calibri" panose="020F0502020204030204" pitchFamily="34" charset="0"/>
              </a:rPr>
              <a:t>and </a:t>
            </a:r>
            <a:r>
              <a:rPr lang="en-GB" b="1" dirty="0" smtClean="0">
                <a:latin typeface="Calibri" panose="020F0502020204030204" pitchFamily="34" charset="0"/>
              </a:rPr>
              <a:t>Student </a:t>
            </a:r>
            <a:r>
              <a:rPr lang="en-GB" b="1" dirty="0">
                <a:latin typeface="Calibri" panose="020F0502020204030204" pitchFamily="34" charset="0"/>
              </a:rPr>
              <a:t>T</a:t>
            </a:r>
            <a:r>
              <a:rPr lang="en-GB" b="1" dirty="0" smtClean="0">
                <a:latin typeface="Calibri" panose="020F0502020204030204" pitchFamily="34" charset="0"/>
              </a:rPr>
              <a:t>raining”)</a:t>
            </a:r>
            <a:endParaRPr lang="en-GB" b="1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GB" b="1" dirty="0" smtClean="0">
                <a:latin typeface="Calibri" panose="020F0502020204030204" pitchFamily="34" charset="0"/>
              </a:rPr>
              <a:t>         https</a:t>
            </a:r>
            <a:r>
              <a:rPr lang="en-GB" b="1" dirty="0">
                <a:latin typeface="Calibri" panose="020F0502020204030204" pitchFamily="34" charset="0"/>
              </a:rPr>
              <a:t>://www.vle.cam.ac.uk/login/index.php</a:t>
            </a:r>
          </a:p>
          <a:p>
            <a:r>
              <a:rPr lang="en-GB" b="1" dirty="0">
                <a:latin typeface="Calibri" panose="020F0502020204030204" pitchFamily="34" charset="0"/>
              </a:rPr>
              <a:t>After booking your module via the </a:t>
            </a:r>
            <a:r>
              <a:rPr lang="en-GB" b="1" dirty="0" smtClean="0">
                <a:latin typeface="Calibri" panose="020F0502020204030204" pitchFamily="34" charset="0"/>
              </a:rPr>
              <a:t>SSRMC website [more </a:t>
            </a:r>
            <a:r>
              <a:rPr lang="en-GB" b="1" dirty="0">
                <a:latin typeface="Calibri" panose="020F0502020204030204" pitchFamily="34" charset="0"/>
              </a:rPr>
              <a:t>to follow] please enrol yourself on the Moodle page for that module, in order to access the course materials</a:t>
            </a:r>
          </a:p>
        </p:txBody>
      </p:sp>
      <p:pic>
        <p:nvPicPr>
          <p:cNvPr id="8200" name="Picture 8" descr="Image result for moodle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" t="5408" r="2857" b="4241"/>
          <a:stretch/>
        </p:blipFill>
        <p:spPr bwMode="auto">
          <a:xfrm>
            <a:off x="3059832" y="4653136"/>
            <a:ext cx="2893262" cy="205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856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Bookings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3300" b="1" dirty="0">
                <a:solidFill>
                  <a:srgbClr val="FF0000"/>
                </a:solidFill>
                <a:latin typeface="+mn-lt"/>
              </a:rPr>
              <a:t>You must make a booking for every module that you take</a:t>
            </a:r>
          </a:p>
          <a:p>
            <a:pPr lvl="1"/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Even if the module is taught by someone who works in your own 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Department</a:t>
            </a:r>
          </a:p>
          <a:p>
            <a:pPr lvl="1"/>
            <a:endParaRPr lang="en-GB" sz="1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>
              <a:buNone/>
            </a:pPr>
            <a:r>
              <a:rPr lang="en-GB" b="1" dirty="0" smtClean="0">
                <a:latin typeface="Calibri" panose="020F0502020204030204" pitchFamily="34" charset="0"/>
              </a:rPr>
              <a:t>Bookings </a:t>
            </a:r>
            <a:r>
              <a:rPr lang="en-GB" b="1" dirty="0">
                <a:latin typeface="Calibri" panose="020F0502020204030204" pitchFamily="34" charset="0"/>
              </a:rPr>
              <a:t>are made </a:t>
            </a:r>
            <a:r>
              <a:rPr lang="en-GB" b="1" dirty="0" smtClean="0">
                <a:latin typeface="Calibri" panose="020F0502020204030204" pitchFamily="34" charset="0"/>
              </a:rPr>
              <a:t>the </a:t>
            </a:r>
            <a:r>
              <a:rPr lang="en-GB" b="1" dirty="0" smtClean="0">
                <a:latin typeface="Calibri" panose="020F0502020204030204" pitchFamily="34" charset="0"/>
              </a:rPr>
              <a:t>SSRMP </a:t>
            </a:r>
            <a:r>
              <a:rPr lang="en-GB" b="1" dirty="0">
                <a:latin typeface="Calibri" panose="020F0502020204030204" pitchFamily="34" charset="0"/>
              </a:rPr>
              <a:t>website “make a booking”</a:t>
            </a:r>
          </a:p>
          <a:p>
            <a:endParaRPr lang="en-GB" sz="1000" b="1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GB" b="1" dirty="0">
                <a:latin typeface="Calibri" panose="020F0502020204030204" pitchFamily="34" charset="0"/>
              </a:rPr>
              <a:t>Bookings open </a:t>
            </a:r>
            <a:r>
              <a:rPr lang="en-GB" b="1" dirty="0" smtClean="0">
                <a:latin typeface="Calibri" panose="020F0502020204030204" pitchFamily="34" charset="0"/>
              </a:rPr>
              <a:t>Thursday </a:t>
            </a:r>
            <a:r>
              <a:rPr lang="en-GB" b="1" dirty="0" smtClean="0">
                <a:latin typeface="Calibri" panose="020F0502020204030204" pitchFamily="34" charset="0"/>
              </a:rPr>
              <a:t>8th </a:t>
            </a:r>
            <a:r>
              <a:rPr lang="en-GB" b="1" dirty="0" smtClean="0">
                <a:latin typeface="Calibri" panose="020F0502020204030204" pitchFamily="34" charset="0"/>
              </a:rPr>
              <a:t>October, 6pm </a:t>
            </a:r>
          </a:p>
          <a:p>
            <a:pPr>
              <a:buNone/>
            </a:pPr>
            <a:endParaRPr lang="en-GB" sz="1000" b="1" dirty="0" smtClean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GB" b="1" dirty="0" smtClean="0">
                <a:latin typeface="Calibri" panose="020F0502020204030204" pitchFamily="34" charset="0"/>
              </a:rPr>
              <a:t>Before </a:t>
            </a:r>
            <a:r>
              <a:rPr lang="en-GB" b="1" dirty="0">
                <a:latin typeface="Calibri" panose="020F0502020204030204" pitchFamily="34" charset="0"/>
              </a:rPr>
              <a:t>you book</a:t>
            </a:r>
            <a:r>
              <a:rPr lang="en-GB" sz="2800" b="1" dirty="0">
                <a:latin typeface="Calibri" panose="020F0502020204030204" pitchFamily="34" charset="0"/>
              </a:rPr>
              <a:t>…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check your Department timetable </a:t>
            </a:r>
            <a:r>
              <a:rPr lang="en-GB" sz="2800" b="1" i="1" u="sng" dirty="0">
                <a:solidFill>
                  <a:srgbClr val="FF0000"/>
                </a:solidFill>
                <a:latin typeface="+mn-lt"/>
              </a:rPr>
              <a:t>and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 ensure you have your Raven </a:t>
            </a:r>
            <a:r>
              <a:rPr lang="en-GB" sz="2800" b="1" dirty="0" smtClean="0">
                <a:solidFill>
                  <a:srgbClr val="FF0000"/>
                </a:solidFill>
                <a:latin typeface="+mn-lt"/>
              </a:rPr>
              <a:t>/ CRSID password</a:t>
            </a:r>
            <a:endParaRPr lang="en-GB" sz="2800" b="1" dirty="0">
              <a:solidFill>
                <a:srgbClr val="FF0000"/>
              </a:solidFill>
              <a:latin typeface="+mn-lt"/>
            </a:endParaRP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How the booking system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b="1" dirty="0" smtClean="0">
                <a:latin typeface="Calibri" panose="020F0502020204030204" pitchFamily="34" charset="0"/>
              </a:rPr>
              <a:t>Book all modules via the </a:t>
            </a:r>
            <a:r>
              <a:rPr lang="en-GB" b="1" dirty="0" smtClean="0">
                <a:latin typeface="Calibri" panose="020F0502020204030204" pitchFamily="34" charset="0"/>
              </a:rPr>
              <a:t>SSRMP </a:t>
            </a:r>
            <a:r>
              <a:rPr lang="en-GB" b="1" dirty="0" smtClean="0">
                <a:latin typeface="Calibri" panose="020F0502020204030204" pitchFamily="34" charset="0"/>
              </a:rPr>
              <a:t>website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“Core modules” list on the “modules” tab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Clicking a module name takes you through to the module description and the booking portal (left-hand side)</a:t>
            </a:r>
            <a:endParaRPr lang="en-GB" dirty="0">
              <a:latin typeface="Calibri" panose="020F0502020204030204" pitchFamily="34" charset="0"/>
            </a:endParaRPr>
          </a:p>
          <a:p>
            <a:r>
              <a:rPr lang="en-GB" b="1" dirty="0" smtClean="0">
                <a:latin typeface="Calibri" panose="020F0502020204030204" pitchFamily="34" charset="0"/>
              </a:rPr>
              <a:t>Basic </a:t>
            </a:r>
            <a:r>
              <a:rPr lang="en-GB" b="1" dirty="0">
                <a:latin typeface="Calibri" panose="020F0502020204030204" pitchFamily="34" charset="0"/>
              </a:rPr>
              <a:t>S</a:t>
            </a:r>
            <a:r>
              <a:rPr lang="en-GB" b="1" dirty="0" smtClean="0">
                <a:latin typeface="Calibri" panose="020F0502020204030204" pitchFamily="34" charset="0"/>
              </a:rPr>
              <a:t>tatistics Stream modules – request a booking via the dedicated form</a:t>
            </a:r>
          </a:p>
          <a:p>
            <a:pPr lvl="1"/>
            <a:r>
              <a:rPr lang="en-GB" sz="1800" dirty="0" smtClean="0">
                <a:latin typeface="Calibri" panose="020F0502020204030204" pitchFamily="34" charset="0"/>
              </a:rPr>
              <a:t>Please request bookings for ALL Basic </a:t>
            </a:r>
            <a:r>
              <a:rPr lang="en-GB" sz="1800" dirty="0">
                <a:latin typeface="Calibri" panose="020F0502020204030204" pitchFamily="34" charset="0"/>
              </a:rPr>
              <a:t>S</a:t>
            </a:r>
            <a:r>
              <a:rPr lang="en-GB" sz="1800" dirty="0" smtClean="0">
                <a:latin typeface="Calibri" panose="020F0502020204030204" pitchFamily="34" charset="0"/>
              </a:rPr>
              <a:t>tats modules you want to attend</a:t>
            </a:r>
          </a:p>
          <a:p>
            <a:pPr lvl="1"/>
            <a:r>
              <a:rPr lang="en-GB" sz="1800" dirty="0" smtClean="0">
                <a:latin typeface="Calibri" panose="020F0502020204030204" pitchFamily="34" charset="0"/>
              </a:rPr>
              <a:t>Indicate ALL the times you are available to attend</a:t>
            </a:r>
          </a:p>
          <a:p>
            <a:pPr lvl="1"/>
            <a:r>
              <a:rPr lang="en-GB" sz="1800" dirty="0" smtClean="0">
                <a:latin typeface="Calibri" panose="020F0502020204030204" pitchFamily="34" charset="0"/>
              </a:rPr>
              <a:t>Enter your Skill </a:t>
            </a:r>
            <a:r>
              <a:rPr lang="en-GB" sz="1800" dirty="0">
                <a:latin typeface="Calibri" panose="020F0502020204030204" pitchFamily="34" charset="0"/>
              </a:rPr>
              <a:t>C</a:t>
            </a:r>
            <a:r>
              <a:rPr lang="en-GB" sz="1800" dirty="0" smtClean="0">
                <a:latin typeface="Calibri" panose="020F0502020204030204" pitchFamily="34" charset="0"/>
              </a:rPr>
              <a:t>heck scores (or assessment results from last year)</a:t>
            </a:r>
          </a:p>
          <a:p>
            <a:pPr lvl="1"/>
            <a:r>
              <a:rPr lang="en-GB" sz="1800" dirty="0" smtClean="0">
                <a:latin typeface="Calibri" panose="020F0502020204030204" pitchFamily="34" charset="0"/>
              </a:rPr>
              <a:t>We will contact you with details of module times</a:t>
            </a:r>
          </a:p>
          <a:p>
            <a:r>
              <a:rPr lang="en-GB" b="1" dirty="0">
                <a:latin typeface="Calibri" panose="020F0502020204030204" pitchFamily="34" charset="0"/>
              </a:rPr>
              <a:t>Open </a:t>
            </a:r>
            <a:r>
              <a:rPr lang="en-GB" b="1" dirty="0" smtClean="0">
                <a:latin typeface="Calibri" panose="020F0502020204030204" pitchFamily="34" charset="0"/>
              </a:rPr>
              <a:t>Access </a:t>
            </a:r>
            <a:r>
              <a:rPr lang="en-GB" b="1" dirty="0">
                <a:latin typeface="Calibri" panose="020F0502020204030204" pitchFamily="34" charset="0"/>
              </a:rPr>
              <a:t>modules – contact the relevant department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560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3686"/>
          <a:stretch>
            <a:fillRect/>
          </a:stretch>
        </p:blipFill>
        <p:spPr bwMode="auto">
          <a:xfrm>
            <a:off x="-1" y="-24"/>
            <a:ext cx="9144001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52"/>
            <a:ext cx="8929718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About the </a:t>
            </a:r>
            <a:r>
              <a:rPr lang="en-GB" dirty="0" smtClean="0">
                <a:latin typeface="Aharoni" panose="02010803020104030203" pitchFamily="2" charset="-79"/>
                <a:cs typeface="Aharoni" panose="02010803020104030203" pitchFamily="2" charset="-79"/>
              </a:rPr>
              <a:t>Basic Statistics </a:t>
            </a:r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214422"/>
            <a:ext cx="7686700" cy="37730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000" b="1" dirty="0">
                <a:latin typeface="Calibri" panose="020F0502020204030204" pitchFamily="34" charset="0"/>
              </a:rPr>
              <a:t>8 hours of instruction</a:t>
            </a:r>
          </a:p>
          <a:p>
            <a:pPr lvl="1"/>
            <a:r>
              <a:rPr lang="en-GB" b="1" dirty="0">
                <a:latin typeface="Calibri" panose="020F0502020204030204" pitchFamily="34" charset="0"/>
              </a:rPr>
              <a:t>4 hours over 2 weeks</a:t>
            </a:r>
          </a:p>
          <a:p>
            <a:pPr lvl="2"/>
            <a:r>
              <a:rPr lang="en-GB" b="1" dirty="0">
                <a:latin typeface="Calibri" panose="020F0502020204030204" pitchFamily="34" charset="0"/>
              </a:rPr>
              <a:t>2 hours lectures in the morning</a:t>
            </a:r>
          </a:p>
          <a:p>
            <a:pPr lvl="2"/>
            <a:r>
              <a:rPr lang="en-GB" b="1" dirty="0">
                <a:latin typeface="Calibri" panose="020F0502020204030204" pitchFamily="34" charset="0"/>
              </a:rPr>
              <a:t>2 hours of lab sessions in the </a:t>
            </a:r>
            <a:r>
              <a:rPr lang="en-GB" b="1" dirty="0" smtClean="0">
                <a:latin typeface="Calibri" panose="020F0502020204030204" pitchFamily="34" charset="0"/>
              </a:rPr>
              <a:t>afternoon, split into two groups</a:t>
            </a:r>
          </a:p>
          <a:p>
            <a:pPr lvl="2"/>
            <a:r>
              <a:rPr lang="en-GB" b="1" dirty="0" smtClean="0">
                <a:latin typeface="Calibri" panose="020F0502020204030204" pitchFamily="34" charset="0"/>
              </a:rPr>
              <a:t>Only attend one of the lab sessions</a:t>
            </a:r>
            <a:endParaRPr lang="en-GB" b="1" dirty="0">
              <a:latin typeface="Calibri" panose="020F0502020204030204" pitchFamily="34" charset="0"/>
            </a:endParaRPr>
          </a:p>
          <a:p>
            <a:pPr lvl="1"/>
            <a:r>
              <a:rPr lang="en-GB" b="1" dirty="0">
                <a:latin typeface="Calibri" panose="020F0502020204030204" pitchFamily="34" charset="0"/>
              </a:rPr>
              <a:t>OR </a:t>
            </a:r>
            <a:r>
              <a:rPr lang="en-GB" b="1" dirty="0" smtClean="0">
                <a:latin typeface="Calibri" panose="020F0502020204030204" pitchFamily="34" charset="0"/>
              </a:rPr>
              <a:t>(intensive</a:t>
            </a:r>
            <a:r>
              <a:rPr lang="en-GB" b="1" dirty="0">
                <a:latin typeface="Calibri" panose="020F0502020204030204" pitchFamily="34" charset="0"/>
              </a:rPr>
              <a:t>) 8 hours over one </a:t>
            </a:r>
            <a:r>
              <a:rPr lang="en-GB" b="1" dirty="0" smtClean="0">
                <a:latin typeface="Calibri" panose="020F0502020204030204" pitchFamily="34" charset="0"/>
              </a:rPr>
              <a:t>day</a:t>
            </a:r>
          </a:p>
          <a:p>
            <a:pPr lvl="2"/>
            <a:r>
              <a:rPr lang="en-GB" b="1" dirty="0" smtClean="0">
                <a:latin typeface="Calibri" panose="020F0502020204030204" pitchFamily="34" charset="0"/>
              </a:rPr>
              <a:t>“catch-up” sessions in Lent term; attend in Michaelmas if possible</a:t>
            </a:r>
            <a:endParaRPr lang="en-GB" b="1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GB" sz="2000" b="1" dirty="0" smtClean="0">
                <a:latin typeface="Calibri" panose="020F0502020204030204" pitchFamily="34" charset="0"/>
              </a:rPr>
              <a:t>If </a:t>
            </a:r>
            <a:r>
              <a:rPr lang="en-GB" sz="2000" b="1" dirty="0">
                <a:latin typeface="Calibri" panose="020F0502020204030204" pitchFamily="34" charset="0"/>
              </a:rPr>
              <a:t>you can’t attend a lecture, you can view it online</a:t>
            </a:r>
          </a:p>
          <a:p>
            <a:pPr marL="0" indent="0">
              <a:buNone/>
            </a:pPr>
            <a:endParaRPr lang="en-GB" b="1" dirty="0">
              <a:latin typeface="Calibri" panose="020F0502020204030204" pitchFamily="34" charset="0"/>
            </a:endParaRPr>
          </a:p>
          <a:p>
            <a:endParaRPr lang="en-GB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4861" t="4795" r="5729" b="13327"/>
          <a:stretch>
            <a:fillRect/>
          </a:stretch>
        </p:blipFill>
        <p:spPr bwMode="auto">
          <a:xfrm>
            <a:off x="2000232" y="3929066"/>
            <a:ext cx="5929354" cy="237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7371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SSRMP,</a:t>
            </a:r>
            <a:r>
              <a:rPr lang="en-GB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the pandemic &amp; social distancing</a:t>
            </a:r>
            <a:endParaRPr lang="en-GB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5120"/>
            <a:ext cx="8229600" cy="4997152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2800" b="1" dirty="0" smtClean="0">
              <a:latin typeface="Calibri" panose="020F0502020204030204" pitchFamily="34" charset="0"/>
              <a:cs typeface="Aldhabi" pitchFamily="2" charset="-78"/>
            </a:endParaRPr>
          </a:p>
          <a:p>
            <a:pPr>
              <a:buNone/>
            </a:pPr>
            <a:r>
              <a:rPr lang="en-GB" sz="2800" b="1" dirty="0" smtClean="0">
                <a:latin typeface="Calibri" panose="020F0502020204030204" pitchFamily="34" charset="0"/>
                <a:cs typeface="Aldhabi" pitchFamily="2" charset="-78"/>
              </a:rPr>
              <a:t>All SSRMP modules during </a:t>
            </a:r>
            <a:r>
              <a:rPr lang="en-GB" sz="2800" b="1" dirty="0" err="1" smtClean="0">
                <a:latin typeface="Calibri" panose="020F0502020204030204" pitchFamily="34" charset="0"/>
                <a:cs typeface="Aldhabi" pitchFamily="2" charset="-78"/>
              </a:rPr>
              <a:t>Michaelmas</a:t>
            </a:r>
            <a:r>
              <a:rPr lang="en-GB" sz="2800" b="1" dirty="0" smtClean="0">
                <a:latin typeface="Calibri" panose="020F0502020204030204" pitchFamily="34" charset="0"/>
                <a:cs typeface="Aldhabi" pitchFamily="2" charset="-78"/>
              </a:rPr>
              <a:t> Ter</a:t>
            </a:r>
            <a:r>
              <a:rPr lang="en-GB" sz="2800" b="1" dirty="0" smtClean="0">
                <a:latin typeface="Calibri" panose="020F0502020204030204" pitchFamily="34" charset="0"/>
                <a:cs typeface="Aldhabi" pitchFamily="2" charset="-78"/>
              </a:rPr>
              <a:t>m will be undertaken remotely</a:t>
            </a:r>
          </a:p>
          <a:p>
            <a:pPr>
              <a:buNone/>
            </a:pPr>
            <a:r>
              <a:rPr lang="en-GB" sz="2800" b="1" dirty="0" smtClean="0">
                <a:latin typeface="Calibri" panose="020F0502020204030204" pitchFamily="34" charset="0"/>
                <a:cs typeface="Aldhabi" pitchFamily="2" charset="-78"/>
              </a:rPr>
              <a:t>- </a:t>
            </a:r>
            <a:r>
              <a:rPr lang="en-GB" sz="2800" dirty="0" smtClean="0">
                <a:latin typeface="Calibri" panose="020F0502020204030204" pitchFamily="34" charset="0"/>
                <a:cs typeface="Aldhabi" pitchFamily="2" charset="-78"/>
              </a:rPr>
              <a:t>please check on the </a:t>
            </a:r>
            <a:r>
              <a:rPr lang="en-GB" sz="2800" dirty="0" err="1" smtClean="0">
                <a:latin typeface="Calibri" panose="020F0502020204030204" pitchFamily="34" charset="0"/>
                <a:cs typeface="Aldhabi" pitchFamily="2" charset="-78"/>
              </a:rPr>
              <a:t>Moodle</a:t>
            </a:r>
            <a:r>
              <a:rPr lang="en-GB" sz="2800" dirty="0" smtClean="0">
                <a:latin typeface="Calibri" panose="020F0502020204030204" pitchFamily="34" charset="0"/>
                <a:cs typeface="Aldhabi" pitchFamily="2" charset="-78"/>
              </a:rPr>
              <a:t> page for  each module  for provision details</a:t>
            </a:r>
            <a:endParaRPr lang="en-GB" sz="2800" b="1" dirty="0" smtClean="0">
              <a:latin typeface="Calibri" panose="020F0502020204030204" pitchFamily="34" charset="0"/>
              <a:cs typeface="Aldhabi" pitchFamily="2" charset="-78"/>
            </a:endParaRPr>
          </a:p>
          <a:p>
            <a:pPr>
              <a:buNone/>
            </a:pPr>
            <a:endParaRPr lang="en-GB" sz="2800" b="1" dirty="0" smtClean="0">
              <a:latin typeface="Calibri" panose="020F0502020204030204" pitchFamily="34" charset="0"/>
              <a:cs typeface="Aldhabi" pitchFamily="2" charset="-78"/>
            </a:endParaRPr>
          </a:p>
          <a:p>
            <a:pPr>
              <a:buNone/>
            </a:pPr>
            <a:r>
              <a:rPr lang="en-GB" sz="2800" b="1" dirty="0" smtClean="0">
                <a:latin typeface="Calibri" panose="020F0502020204030204" pitchFamily="34" charset="0"/>
                <a:cs typeface="Aldhabi" pitchFamily="2" charset="-78"/>
              </a:rPr>
              <a:t>We are not yet sure how provision will be taught be taught in Lent Term but we are planning for it to consist of a mixture remote and in-situ provision</a:t>
            </a:r>
          </a:p>
          <a:p>
            <a:pPr>
              <a:buNone/>
            </a:pPr>
            <a:r>
              <a:rPr lang="en-GB" sz="2800" b="1" dirty="0" smtClean="0">
                <a:latin typeface="Calibri" panose="020F0502020204030204" pitchFamily="34" charset="0"/>
                <a:cs typeface="Aldhabi" pitchFamily="2" charset="-78"/>
              </a:rPr>
              <a:t>- </a:t>
            </a:r>
            <a:r>
              <a:rPr lang="en-GB" sz="2800" dirty="0" smtClean="0">
                <a:latin typeface="Calibri" panose="020F0502020204030204" pitchFamily="34" charset="0"/>
                <a:cs typeface="Aldhabi" pitchFamily="2" charset="-78"/>
              </a:rPr>
              <a:t>we will update our website once we know for sure</a:t>
            </a:r>
            <a:endParaRPr lang="en-GB" sz="2800" dirty="0" smtClean="0">
              <a:latin typeface="Calibri" panose="020F0502020204030204" pitchFamily="34" charset="0"/>
              <a:cs typeface="Aldhabi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Oversubscribed 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200" b="1" dirty="0" smtClean="0">
                <a:latin typeface="Calibri" panose="020F0502020204030204" pitchFamily="34" charset="0"/>
              </a:rPr>
              <a:t>Very rare.</a:t>
            </a:r>
            <a:endParaRPr lang="en-GB" sz="2200" b="1" dirty="0">
              <a:latin typeface="Calibri" panose="020F0502020204030204" pitchFamily="34" charset="0"/>
            </a:endParaRPr>
          </a:p>
          <a:p>
            <a:r>
              <a:rPr lang="en-GB" sz="2200" b="1" dirty="0">
                <a:latin typeface="Calibri" panose="020F0502020204030204" pitchFamily="34" charset="0"/>
              </a:rPr>
              <a:t>If you try to book a module which is oversubscribed, you will get a message saying you’re on the waiting list.</a:t>
            </a:r>
          </a:p>
          <a:p>
            <a:r>
              <a:rPr lang="en-GB" sz="2200" b="1" dirty="0">
                <a:latin typeface="Calibri" panose="020F0502020204030204" pitchFamily="34" charset="0"/>
              </a:rPr>
              <a:t>If you later get a place on the module, you will be notified by email.</a:t>
            </a:r>
          </a:p>
          <a:p>
            <a:r>
              <a:rPr lang="en-GB" sz="2200" b="1" dirty="0" smtClean="0">
                <a:latin typeface="Calibri" panose="020F0502020204030204" pitchFamily="34" charset="0"/>
              </a:rPr>
              <a:t>Non-priority departments may be “downgraded”.</a:t>
            </a:r>
            <a:endParaRPr lang="en-GB" sz="2200" b="1" dirty="0">
              <a:latin typeface="Calibri" panose="020F0502020204030204" pitchFamily="34" charset="0"/>
            </a:endParaRPr>
          </a:p>
          <a:p>
            <a:r>
              <a:rPr lang="en-GB" sz="2200" b="1" dirty="0">
                <a:latin typeface="Calibri" panose="020F0502020204030204" pitchFamily="34" charset="0"/>
              </a:rPr>
              <a:t>If you book </a:t>
            </a:r>
            <a:r>
              <a:rPr lang="en-GB" sz="2200" b="1" dirty="0" smtClean="0">
                <a:latin typeface="Calibri" panose="020F0502020204030204" pitchFamily="34" charset="0"/>
              </a:rPr>
              <a:t>and </a:t>
            </a:r>
            <a:r>
              <a:rPr lang="en-GB" sz="2200" b="1" dirty="0">
                <a:latin typeface="Calibri" panose="020F0502020204030204" pitchFamily="34" charset="0"/>
              </a:rPr>
              <a:t>decide not to </a:t>
            </a:r>
            <a:r>
              <a:rPr lang="en-GB" sz="2200" b="1" dirty="0" smtClean="0">
                <a:latin typeface="Calibri" panose="020F0502020204030204" pitchFamily="34" charset="0"/>
              </a:rPr>
              <a:t>attend, </a:t>
            </a:r>
            <a:r>
              <a:rPr lang="en-GB" sz="2200" b="1" dirty="0">
                <a:latin typeface="Calibri" panose="020F0502020204030204" pitchFamily="34" charset="0"/>
              </a:rPr>
              <a:t>please cancel the booking ASAP, so someone else can go. </a:t>
            </a:r>
          </a:p>
          <a:p>
            <a:r>
              <a:rPr lang="en-GB" sz="2200" b="1" dirty="0">
                <a:latin typeface="Calibri" panose="020F0502020204030204" pitchFamily="34" charset="0"/>
              </a:rPr>
              <a:t>You </a:t>
            </a:r>
            <a:r>
              <a:rPr lang="en-GB" sz="2200" b="1" dirty="0" smtClean="0">
                <a:latin typeface="Calibri" panose="020F0502020204030204" pitchFamily="34" charset="0"/>
              </a:rPr>
              <a:t>may get </a:t>
            </a:r>
            <a:r>
              <a:rPr lang="en-GB" sz="2200" b="1" dirty="0">
                <a:latin typeface="Calibri" panose="020F0502020204030204" pitchFamily="34" charset="0"/>
              </a:rPr>
              <a:t>a reminder a week or two before the module begins, asking you to confirm that you still want the </a:t>
            </a:r>
            <a:r>
              <a:rPr lang="en-GB" sz="2200" b="1" dirty="0" smtClean="0">
                <a:latin typeface="Calibri" panose="020F0502020204030204" pitchFamily="34" charset="0"/>
              </a:rPr>
              <a:t>place.</a:t>
            </a:r>
            <a:endParaRPr lang="en-GB" sz="22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84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Cancelling a booking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32448"/>
          </a:xfrm>
        </p:spPr>
        <p:txBody>
          <a:bodyPr/>
          <a:lstStyle/>
          <a:p>
            <a:r>
              <a:rPr lang="en-GB" b="1" dirty="0">
                <a:latin typeface="+mn-lt"/>
              </a:rPr>
              <a:t>Can only be done BEFORE the first session of a module</a:t>
            </a:r>
          </a:p>
          <a:p>
            <a:r>
              <a:rPr lang="en-GB" b="1" dirty="0">
                <a:latin typeface="+mn-lt"/>
              </a:rPr>
              <a:t>Cancellations are done </a:t>
            </a:r>
            <a:r>
              <a:rPr lang="en-GB" b="1" dirty="0" smtClean="0">
                <a:latin typeface="+mn-lt"/>
              </a:rPr>
              <a:t>on </a:t>
            </a:r>
            <a:r>
              <a:rPr lang="en-GB" b="1" dirty="0">
                <a:latin typeface="+mn-lt"/>
              </a:rPr>
              <a:t>via the SSRMC website</a:t>
            </a:r>
          </a:p>
          <a:p>
            <a:r>
              <a:rPr lang="en-GB" b="1" dirty="0" smtClean="0">
                <a:latin typeface="+mn-lt"/>
              </a:rPr>
              <a:t>If possible, please cancel 2 full working days before the module starts</a:t>
            </a:r>
            <a:endParaRPr lang="en-GB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university l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3429000"/>
            <a:ext cx="3699495" cy="246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What we do</a:t>
            </a:r>
            <a:endParaRPr lang="en-GB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5120"/>
            <a:ext cx="8229600" cy="4997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b="1" dirty="0" smtClean="0">
                <a:latin typeface="Calibri" panose="020F0502020204030204" pitchFamily="34" charset="0"/>
                <a:cs typeface="Aldhabi" pitchFamily="2" charset="-78"/>
              </a:rPr>
              <a:t>Provide training </a:t>
            </a:r>
            <a:r>
              <a:rPr lang="en-GB" sz="2800" b="1" dirty="0">
                <a:latin typeface="Calibri" panose="020F0502020204030204" pitchFamily="34" charset="0"/>
                <a:cs typeface="Aldhabi" pitchFamily="2" charset="-78"/>
              </a:rPr>
              <a:t>in research </a:t>
            </a:r>
            <a:r>
              <a:rPr lang="en-GB" sz="2800" b="1" dirty="0" smtClean="0">
                <a:latin typeface="Calibri" panose="020F0502020204030204" pitchFamily="34" charset="0"/>
                <a:cs typeface="Aldhabi" pitchFamily="2" charset="-78"/>
              </a:rPr>
              <a:t>methods</a:t>
            </a:r>
          </a:p>
          <a:p>
            <a:pPr lvl="1">
              <a:buFont typeface="Arial" pitchFamily="34" charset="0"/>
              <a:buChar char="•"/>
            </a:pPr>
            <a:r>
              <a:rPr lang="en-GB" sz="1800" b="1" dirty="0" smtClean="0">
                <a:latin typeface="Calibri" panose="020F0502020204030204" pitchFamily="34" charset="0"/>
                <a:cs typeface="Aldhabi" pitchFamily="2" charset="-78"/>
              </a:rPr>
              <a:t>Focus on social sciences, but students from many departments attend</a:t>
            </a:r>
            <a:endParaRPr lang="en-GB" sz="1800" b="1" dirty="0">
              <a:latin typeface="Calibri" panose="020F0502020204030204" pitchFamily="34" charset="0"/>
              <a:cs typeface="Aldhabi" pitchFamily="2" charset="-78"/>
            </a:endParaRPr>
          </a:p>
          <a:p>
            <a:pPr lvl="1">
              <a:buFont typeface="Arial" pitchFamily="34" charset="0"/>
              <a:buChar char="•"/>
            </a:pPr>
            <a:r>
              <a:rPr lang="en-GB" sz="1800" b="1" dirty="0" smtClean="0">
                <a:latin typeface="Calibri" panose="020F0502020204030204" pitchFamily="34" charset="0"/>
                <a:cs typeface="Aldhabi" pitchFamily="2" charset="-78"/>
              </a:rPr>
              <a:t>Staff are welcome!</a:t>
            </a:r>
          </a:p>
          <a:p>
            <a:pPr lvl="1">
              <a:buFont typeface="Arial" pitchFamily="34" charset="0"/>
              <a:buChar char="•"/>
            </a:pPr>
            <a:r>
              <a:rPr lang="en-GB" sz="1800" b="1" dirty="0" smtClean="0">
                <a:latin typeface="Calibri" panose="020F0502020204030204" pitchFamily="34" charset="0"/>
                <a:cs typeface="Aldhabi" pitchFamily="2" charset="-78"/>
              </a:rPr>
              <a:t>External participants are welcome (at a reasonable cost)</a:t>
            </a:r>
          </a:p>
          <a:p>
            <a:pPr lvl="1">
              <a:buFont typeface="Arial" pitchFamily="34" charset="0"/>
              <a:buChar char="•"/>
            </a:pPr>
            <a:r>
              <a:rPr lang="en-GB" sz="1800" b="1" dirty="0" smtClean="0">
                <a:latin typeface="Calibri" panose="020F0502020204030204" pitchFamily="34" charset="0"/>
                <a:cs typeface="Aldhabi" pitchFamily="2" charset="-78"/>
              </a:rPr>
              <a:t>Exceptional undergraduates may attend by special arrangement</a:t>
            </a:r>
            <a:endParaRPr lang="en-GB" sz="1800" b="1" dirty="0">
              <a:latin typeface="Calibri" panose="020F0502020204030204" pitchFamily="34" charset="0"/>
              <a:cs typeface="Aldhabi" pitchFamily="2" charset="-78"/>
            </a:endParaRPr>
          </a:p>
          <a:p>
            <a:pPr lvl="1">
              <a:buFont typeface="Arial" pitchFamily="34" charset="0"/>
              <a:buChar char="•"/>
            </a:pPr>
            <a:r>
              <a:rPr lang="en-GB" sz="1800" b="1" dirty="0" smtClean="0">
                <a:latin typeface="Calibri" panose="020F0502020204030204" pitchFamily="34" charset="0"/>
                <a:cs typeface="Aldhabi" pitchFamily="2" charset="-78"/>
              </a:rPr>
              <a:t>Provide a wide selection of modules</a:t>
            </a:r>
            <a:endParaRPr lang="en-GB" sz="1800" b="1" dirty="0">
              <a:latin typeface="Calibri" panose="020F0502020204030204" pitchFamily="34" charset="0"/>
              <a:cs typeface="Aldhabi" pitchFamily="2" charset="-78"/>
            </a:endParaRPr>
          </a:p>
          <a:p>
            <a:pPr lvl="1">
              <a:buFont typeface="Arial" pitchFamily="34" charset="0"/>
              <a:buChar char="•"/>
            </a:pPr>
            <a:r>
              <a:rPr lang="en-GB" sz="1800" b="1" dirty="0" smtClean="0">
                <a:latin typeface="Calibri" panose="020F0502020204030204" pitchFamily="34" charset="0"/>
                <a:cs typeface="Aldhabi" pitchFamily="2" charset="-78"/>
              </a:rPr>
              <a:t>All </a:t>
            </a:r>
            <a:r>
              <a:rPr lang="en-GB" sz="1800" b="1" dirty="0">
                <a:latin typeface="Calibri" panose="020F0502020204030204" pitchFamily="34" charset="0"/>
                <a:cs typeface="Aldhabi" pitchFamily="2" charset="-78"/>
              </a:rPr>
              <a:t>information on our website</a:t>
            </a:r>
          </a:p>
          <a:p>
            <a:pPr lvl="2">
              <a:buNone/>
            </a:pPr>
            <a:r>
              <a:rPr lang="en-GB" sz="1800" b="1" dirty="0">
                <a:latin typeface="Calibri" panose="020F0502020204030204" pitchFamily="34" charset="0"/>
                <a:cs typeface="Aldhabi" pitchFamily="2" charset="-78"/>
              </a:rPr>
              <a:t>http://</a:t>
            </a:r>
            <a:r>
              <a:rPr lang="en-GB" sz="1800" b="1" dirty="0" smtClean="0">
                <a:latin typeface="Calibri" panose="020F0502020204030204" pitchFamily="34" charset="0"/>
                <a:cs typeface="Aldhabi" pitchFamily="2" charset="-78"/>
              </a:rPr>
              <a:t>www.ssrmp.group.cam.ac.uk</a:t>
            </a:r>
            <a:r>
              <a:rPr lang="en-GB" sz="1800" b="1" dirty="0">
                <a:latin typeface="Calibri" panose="020F0502020204030204" pitchFamily="34" charset="0"/>
                <a:cs typeface="Aldhabi" pitchFamily="2" charset="-78"/>
              </a:rPr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What we don’t do</a:t>
            </a:r>
            <a:endParaRPr lang="en-GB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b="1" dirty="0" smtClean="0">
                <a:latin typeface="Calibri" panose="020F0502020204030204" pitchFamily="34" charset="0"/>
                <a:cs typeface="Aldhabi" pitchFamily="2" charset="-78"/>
              </a:rPr>
              <a:t>Provide one-to-one teaching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cs typeface="Aldhabi" pitchFamily="2" charset="-78"/>
              </a:rPr>
              <a:t>Our teachers may see you individually if you have questions relating to the module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cs typeface="Aldhabi" pitchFamily="2" charset="-78"/>
              </a:rPr>
              <a:t>But our resources are extremely limited</a:t>
            </a:r>
          </a:p>
          <a:p>
            <a:pPr>
              <a:buNone/>
            </a:pPr>
            <a:r>
              <a:rPr lang="en-GB" sz="2400" b="1" dirty="0" smtClean="0">
                <a:latin typeface="Calibri" panose="020F0502020204030204" pitchFamily="34" charset="0"/>
                <a:cs typeface="Aldhabi" pitchFamily="2" charset="-78"/>
              </a:rPr>
              <a:t>Advise on the implementation of methods for your own thesis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cs typeface="Aldhabi" pitchFamily="2" charset="-78"/>
              </a:rPr>
              <a:t>Your own department MUST provide a supervisor who can help you</a:t>
            </a:r>
          </a:p>
          <a:p>
            <a:pPr>
              <a:buNone/>
            </a:pPr>
            <a:r>
              <a:rPr lang="en-GB" sz="2400" b="1" dirty="0" smtClean="0">
                <a:latin typeface="Calibri" panose="020F0502020204030204" pitchFamily="34" charset="0"/>
                <a:cs typeface="Aldhabi" pitchFamily="2" charset="-78"/>
              </a:rPr>
              <a:t>Issue proof of attendance</a:t>
            </a:r>
          </a:p>
        </p:txBody>
      </p:sp>
    </p:spTree>
    <p:extLst>
      <p:ext uri="{BB962C8B-B14F-4D97-AF65-F5344CB8AC3E}">
        <p14:creationId xmlns:p14="http://schemas.microsoft.com/office/powerpoint/2010/main" xmlns="" val="348383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Aharoni" panose="02010803020104030203" pitchFamily="2" charset="-79"/>
                <a:cs typeface="Aharoni" panose="02010803020104030203" pitchFamily="2" charset="-79"/>
              </a:rPr>
              <a:t>Two types of module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b="1" dirty="0">
                <a:latin typeface="Calibri" panose="020F0502020204030204" pitchFamily="34" charset="0"/>
                <a:cs typeface="Aldhabi" pitchFamily="2" charset="-78"/>
              </a:rPr>
              <a:t>Core modules</a:t>
            </a:r>
          </a:p>
          <a:p>
            <a:pPr lvl="1">
              <a:buFont typeface="Wingdings" pitchFamily="2" charset="2"/>
              <a:buChar char="§"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ldhabi" pitchFamily="2" charset="-78"/>
              </a:rPr>
              <a:t>Basic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ldhabi" pitchFamily="2" charset="-78"/>
              </a:rPr>
              <a:t>Statistics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ldhabi" pitchFamily="2" charset="-78"/>
              </a:rPr>
              <a:t>S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ldhabi" pitchFamily="2" charset="-78"/>
              </a:rPr>
              <a:t>tream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ldhabi" pitchFamily="2" charset="-78"/>
            </a:endParaRPr>
          </a:p>
          <a:p>
            <a:pPr lvl="2">
              <a:buFont typeface="Wingdings" pitchFamily="2" charset="2"/>
              <a:buChar char="§"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ldhabi" pitchFamily="2" charset="-78"/>
              </a:rPr>
              <a:t>Our most popular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ldhabi" pitchFamily="2" charset="-78"/>
              </a:rPr>
              <a:t>modules</a:t>
            </a:r>
          </a:p>
          <a:p>
            <a:pPr lvl="2">
              <a:buFont typeface="Wingdings" pitchFamily="2" charset="2"/>
              <a:buChar char="§"/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ldhabi" pitchFamily="2" charset="-78"/>
              </a:rPr>
              <a:t>Quantitative methods of data analysis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ldhabi" pitchFamily="2" charset="-78"/>
            </a:endParaRPr>
          </a:p>
          <a:p>
            <a:pPr lvl="2">
              <a:buFont typeface="Wingdings" pitchFamily="2" charset="2"/>
              <a:buChar char="§"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ldhabi" pitchFamily="2" charset="-78"/>
              </a:rPr>
              <a:t>Several repeats of the first 3 modules in the series</a:t>
            </a:r>
          </a:p>
          <a:p>
            <a:pPr lvl="1">
              <a:buFont typeface="Wingdings" pitchFamily="2" charset="2"/>
              <a:buChar char="§"/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ldhabi" pitchFamily="2" charset="-78"/>
              </a:rPr>
              <a:t>Introduction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ldhabi" pitchFamily="2" charset="-78"/>
              </a:rPr>
              <a:t>to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ldhabi" pitchFamily="2" charset="-78"/>
              </a:rPr>
              <a:t>Software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ldhabi" pitchFamily="2" charset="-78"/>
              </a:rPr>
              <a:t>P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ldhabi" pitchFamily="2" charset="-78"/>
              </a:rPr>
              <a:t>ackages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ldhabi" pitchFamily="2" charset="-78"/>
            </a:endParaRPr>
          </a:p>
          <a:p>
            <a:pPr lvl="2">
              <a:buFont typeface="Wingdings" pitchFamily="2" charset="2"/>
              <a:buChar char="§"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ldhabi" pitchFamily="2" charset="-78"/>
              </a:rPr>
              <a:t>Stata, R, </a:t>
            </a:r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ldhabi" pitchFamily="2" charset="-78"/>
              </a:rPr>
              <a:t>Matlab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ldhabi" pitchFamily="2" charset="-78"/>
              </a:rPr>
              <a:t>,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ldhabi" pitchFamily="2" charset="-78"/>
              </a:rPr>
              <a:t>Python, Microsoft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ldhabi" pitchFamily="2" charset="-78"/>
              </a:rPr>
              <a:t>Access</a:t>
            </a:r>
          </a:p>
          <a:p>
            <a:pPr lvl="1">
              <a:buFont typeface="Wingdings" pitchFamily="2" charset="2"/>
              <a:buChar char="§"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ldhabi" pitchFamily="2" charset="-78"/>
              </a:rPr>
              <a:t>Elements of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ldhabi" pitchFamily="2" charset="-78"/>
              </a:rPr>
              <a:t>Social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ldhabi" pitchFamily="2" charset="-78"/>
              </a:rPr>
              <a:t>S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ldhabi" pitchFamily="2" charset="-78"/>
              </a:rPr>
              <a:t>cience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ldhabi" pitchFamily="2" charset="-78"/>
              </a:rPr>
              <a:t>R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ldhabi" pitchFamily="2" charset="-78"/>
              </a:rPr>
              <a:t>esearch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ldhabi" pitchFamily="2" charset="-78"/>
            </a:endParaRPr>
          </a:p>
          <a:p>
            <a:pPr lvl="1">
              <a:buFont typeface="Wingdings" pitchFamily="2" charset="2"/>
              <a:buChar char="§"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ldhabi" pitchFamily="2" charset="-78"/>
              </a:rPr>
              <a:t>Specialist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ldhabi" pitchFamily="2" charset="-78"/>
              </a:rPr>
              <a:t>Statistics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ldhabi" pitchFamily="2" charset="-78"/>
              </a:rPr>
              <a:t>m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ldhabi" pitchFamily="2" charset="-78"/>
              </a:rPr>
              <a:t>odules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ldhabi" pitchFamily="2" charset="-78"/>
            </a:endParaRPr>
          </a:p>
          <a:p>
            <a:pPr lvl="1">
              <a:buFont typeface="Wingdings" pitchFamily="2" charset="2"/>
              <a:buChar char="§"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ldhabi" pitchFamily="2" charset="-78"/>
              </a:rPr>
              <a:t>Qualitative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ldhabi" pitchFamily="2" charset="-78"/>
              </a:rPr>
              <a:t>Methods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ldhabi" pitchFamily="2" charset="-78"/>
            </a:endParaRPr>
          </a:p>
          <a:p>
            <a:pPr lvl="1"/>
            <a:endParaRPr lang="en-GB" sz="900" b="1" dirty="0">
              <a:latin typeface="Calibri" panose="020F0502020204030204" pitchFamily="34" charset="0"/>
              <a:cs typeface="Aldhabi" pitchFamily="2" charset="-78"/>
            </a:endParaRPr>
          </a:p>
          <a:p>
            <a:pPr>
              <a:buNone/>
            </a:pPr>
            <a:r>
              <a:rPr lang="en-GB" b="1" dirty="0">
                <a:latin typeface="Calibri" panose="020F0502020204030204" pitchFamily="34" charset="0"/>
                <a:cs typeface="Aldhabi" pitchFamily="2" charset="-78"/>
              </a:rPr>
              <a:t>Open access </a:t>
            </a:r>
            <a:r>
              <a:rPr lang="en-GB" b="1" dirty="0" smtClean="0">
                <a:latin typeface="Calibri" panose="020F0502020204030204" pitchFamily="34" charset="0"/>
                <a:cs typeface="Aldhabi" pitchFamily="2" charset="-78"/>
              </a:rPr>
              <a:t>modules (see website, ‘Other modules’)</a:t>
            </a:r>
            <a:endParaRPr lang="en-GB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ldhabi" pitchFamily="2" charset="-78"/>
            </a:endParaRPr>
          </a:p>
          <a:p>
            <a:pPr>
              <a:buNone/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ldhabi" pitchFamily="2" charset="-78"/>
              </a:rPr>
              <a:t>Taught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ldhabi" pitchFamily="2" charset="-78"/>
              </a:rPr>
              <a:t>in individual departments</a:t>
            </a:r>
          </a:p>
          <a:p>
            <a:pPr lvl="1">
              <a:buFont typeface="Wingdings" pitchFamily="2" charset="2"/>
              <a:buChar char="§"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ldhabi" pitchFamily="2" charset="-78"/>
              </a:rPr>
              <a:t>Not specially geared to a multidisciplinary audience, but may be of general interest</a:t>
            </a:r>
          </a:p>
          <a:p>
            <a:pPr lvl="1">
              <a:buFont typeface="Wingdings" pitchFamily="2" charset="2"/>
              <a:buChar char="§"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ldhabi" pitchFamily="2" charset="-78"/>
              </a:rPr>
              <a:t>Contact the relevant department to book a place</a:t>
            </a:r>
          </a:p>
        </p:txBody>
      </p:sp>
    </p:spTree>
    <p:extLst>
      <p:ext uri="{BB962C8B-B14F-4D97-AF65-F5344CB8AC3E}">
        <p14:creationId xmlns:p14="http://schemas.microsoft.com/office/powerpoint/2010/main" xmlns="" val="175306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be 6"/>
          <p:cNvSpPr/>
          <p:nvPr/>
        </p:nvSpPr>
        <p:spPr>
          <a:xfrm>
            <a:off x="3786182" y="4572008"/>
            <a:ext cx="4104456" cy="1656184"/>
          </a:xfrm>
          <a:prstGeom prst="cube">
            <a:avLst>
              <a:gd name="adj" fmla="val 31270"/>
            </a:avLst>
          </a:prstGeom>
          <a:solidFill>
            <a:srgbClr val="89277B"/>
          </a:solidFill>
          <a:scene3d>
            <a:camera prst="orthographicFront"/>
            <a:lightRig rig="sunrise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External participants</a:t>
            </a:r>
            <a:endParaRPr lang="en-GB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Priority</a:t>
            </a:r>
            <a:endParaRPr lang="en-GB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800" b="1" dirty="0" smtClean="0">
              <a:latin typeface="Calibri" panose="020F0502020204030204" pitchFamily="34" charset="0"/>
            </a:endParaRPr>
          </a:p>
          <a:p>
            <a:endParaRPr lang="en-GB" sz="18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800" b="1" dirty="0" smtClean="0">
                <a:latin typeface="Calibri" panose="020F0502020204030204" pitchFamily="34" charset="0"/>
              </a:rPr>
              <a:t>A “waiting list” system operates for </a:t>
            </a:r>
            <a:br>
              <a:rPr lang="en-GB" sz="1800" b="1" dirty="0" smtClean="0">
                <a:latin typeface="Calibri" panose="020F0502020204030204" pitchFamily="34" charset="0"/>
              </a:rPr>
            </a:br>
            <a:r>
              <a:rPr lang="en-GB" sz="1800" b="1" dirty="0" smtClean="0">
                <a:latin typeface="Calibri" panose="020F0502020204030204" pitchFamily="34" charset="0"/>
              </a:rPr>
              <a:t>oversubscribed modules</a:t>
            </a:r>
            <a:endParaRPr lang="en-GB" sz="1800" b="1" dirty="0">
              <a:latin typeface="Calibri" panose="020F0502020204030204" pitchFamily="34" charset="0"/>
            </a:endParaRPr>
          </a:p>
        </p:txBody>
      </p:sp>
      <p:sp>
        <p:nvSpPr>
          <p:cNvPr id="8" name="Cube 7"/>
          <p:cNvSpPr/>
          <p:nvPr/>
        </p:nvSpPr>
        <p:spPr>
          <a:xfrm>
            <a:off x="4214810" y="3214686"/>
            <a:ext cx="3456384" cy="1656184"/>
          </a:xfrm>
          <a:prstGeom prst="cube">
            <a:avLst>
              <a:gd name="adj" fmla="val 20116"/>
            </a:avLst>
          </a:prstGeom>
          <a:solidFill>
            <a:srgbClr val="FF0000"/>
          </a:solidFill>
          <a:scene3d>
            <a:camera prst="orthographicFront"/>
            <a:lightRig rig="sunrise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First come first served - Cambridge</a:t>
            </a:r>
            <a:endParaRPr lang="en-GB" sz="2400" b="1" dirty="0"/>
          </a:p>
        </p:txBody>
      </p:sp>
      <p:sp>
        <p:nvSpPr>
          <p:cNvPr id="9" name="Cube 8"/>
          <p:cNvSpPr/>
          <p:nvPr/>
        </p:nvSpPr>
        <p:spPr>
          <a:xfrm>
            <a:off x="4643438" y="1857364"/>
            <a:ext cx="2736304" cy="1440160"/>
          </a:xfrm>
          <a:prstGeom prst="cube">
            <a:avLst>
              <a:gd name="adj" fmla="val 17325"/>
            </a:avLst>
          </a:prstGeom>
          <a:solidFill>
            <a:srgbClr val="FFC000"/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2200" b="1" dirty="0" smtClean="0">
                <a:solidFill>
                  <a:schemeClr val="tx1"/>
                </a:solidFill>
              </a:rPr>
              <a:t>Students for whom the module is compulsory</a:t>
            </a:r>
            <a:endParaRPr lang="en-GB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257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Aharoni" panose="02010803020104030203" pitchFamily="2" charset="-79"/>
                <a:cs typeface="Aharoni" panose="02010803020104030203" pitchFamily="2" charset="-79"/>
              </a:rPr>
              <a:t>How to choose your 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200" b="1" dirty="0">
                <a:latin typeface="Calibri" panose="020F0502020204030204" pitchFamily="34" charset="0"/>
              </a:rPr>
              <a:t>Some are </a:t>
            </a:r>
            <a:r>
              <a:rPr lang="en-GB" sz="2200" b="1" dirty="0" smtClean="0">
                <a:latin typeface="Calibri" panose="020F0502020204030204" pitchFamily="34" charset="0"/>
              </a:rPr>
              <a:t>compulsory</a:t>
            </a:r>
            <a:endParaRPr lang="en-GB" sz="2200" b="1" dirty="0">
              <a:latin typeface="Calibri" panose="020F0502020204030204" pitchFamily="34" charset="0"/>
            </a:endParaRPr>
          </a:p>
          <a:p>
            <a:r>
              <a:rPr lang="en-GB" sz="2200" b="1" dirty="0">
                <a:latin typeface="Calibri" panose="020F0502020204030204" pitchFamily="34" charset="0"/>
              </a:rPr>
              <a:t>Some are recommended for your degree course</a:t>
            </a:r>
          </a:p>
          <a:p>
            <a:r>
              <a:rPr lang="en-GB" sz="2200" b="1" dirty="0">
                <a:latin typeface="Calibri" panose="020F0502020204030204" pitchFamily="34" charset="0"/>
              </a:rPr>
              <a:t>Others according to your </a:t>
            </a:r>
            <a:r>
              <a:rPr lang="en-GB" sz="2200" b="1" dirty="0" smtClean="0">
                <a:latin typeface="Calibri" panose="020F0502020204030204" pitchFamily="34" charset="0"/>
              </a:rPr>
              <a:t>interests/intentions/career</a:t>
            </a:r>
          </a:p>
          <a:p>
            <a:r>
              <a:rPr lang="en-GB" sz="2200" b="1" dirty="0" smtClean="0">
                <a:latin typeface="Calibri" panose="020F0502020204030204" pitchFamily="34" charset="0"/>
              </a:rPr>
              <a:t>Many students actively choose to diversify – ESRC guidelines</a:t>
            </a:r>
            <a:endParaRPr lang="en-GB" sz="2200" b="1" dirty="0">
              <a:latin typeface="Calibri" panose="020F0502020204030204" pitchFamily="34" charset="0"/>
            </a:endParaRPr>
          </a:p>
          <a:p>
            <a:r>
              <a:rPr lang="en-GB" sz="2200" b="1" dirty="0">
                <a:latin typeface="Calibri" panose="020F0502020204030204" pitchFamily="34" charset="0"/>
              </a:rPr>
              <a:t>Your dissertation/thesis: </a:t>
            </a:r>
            <a:r>
              <a:rPr lang="en-GB" sz="2200" b="1" dirty="0" smtClean="0">
                <a:latin typeface="Calibri" panose="020F0502020204030204" pitchFamily="34" charset="0"/>
              </a:rPr>
              <a:t>PLAN AHEAD</a:t>
            </a:r>
            <a:r>
              <a:rPr lang="en-GB" sz="2200" b="1" dirty="0">
                <a:latin typeface="Calibri" panose="020F0502020204030204" pitchFamily="34" charset="0"/>
              </a:rPr>
              <a:t>!</a:t>
            </a:r>
          </a:p>
          <a:p>
            <a:pPr lvl="1"/>
            <a:r>
              <a:rPr lang="en-GB" sz="1800" b="1" dirty="0">
                <a:solidFill>
                  <a:srgbClr val="7030A0"/>
                </a:solidFill>
                <a:latin typeface="Calibri" panose="020F0502020204030204" pitchFamily="34" charset="0"/>
              </a:rPr>
              <a:t>Fieldwork/interviewing?</a:t>
            </a:r>
          </a:p>
          <a:p>
            <a:pPr lvl="1"/>
            <a:r>
              <a:rPr lang="en-GB" sz="1800" b="1" dirty="0">
                <a:solidFill>
                  <a:srgbClr val="7030A0"/>
                </a:solidFill>
                <a:latin typeface="Calibri" panose="020F0502020204030204" pitchFamily="34" charset="0"/>
              </a:rPr>
              <a:t>Analytical methods: </a:t>
            </a:r>
            <a:r>
              <a:rPr lang="en-GB" sz="18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qual</a:t>
            </a:r>
            <a:r>
              <a:rPr lang="en-GB" sz="1800" b="1" dirty="0">
                <a:solidFill>
                  <a:srgbClr val="7030A0"/>
                </a:solidFill>
                <a:latin typeface="Calibri" panose="020F0502020204030204" pitchFamily="34" charset="0"/>
              </a:rPr>
              <a:t>/quant?</a:t>
            </a:r>
          </a:p>
          <a:p>
            <a:pPr lvl="1"/>
            <a:r>
              <a:rPr lang="en-GB" sz="1800" b="1" dirty="0">
                <a:solidFill>
                  <a:srgbClr val="7030A0"/>
                </a:solidFill>
                <a:latin typeface="Calibri" panose="020F0502020204030204" pitchFamily="34" charset="0"/>
              </a:rPr>
              <a:t>Software packages?</a:t>
            </a:r>
          </a:p>
          <a:p>
            <a:r>
              <a:rPr lang="en-GB" sz="2200" b="1" dirty="0">
                <a:latin typeface="Calibri" panose="020F0502020204030204" pitchFamily="34" charset="0"/>
              </a:rPr>
              <a:t>Talk to your supervisor</a:t>
            </a:r>
          </a:p>
          <a:p>
            <a:r>
              <a:rPr lang="en-GB" sz="2200" b="1" dirty="0" smtClean="0">
                <a:latin typeface="Calibri" panose="020F0502020204030204" pitchFamily="34" charset="0"/>
              </a:rPr>
              <a:t>Think </a:t>
            </a:r>
            <a:r>
              <a:rPr lang="en-GB" sz="2200" b="1" dirty="0">
                <a:latin typeface="Calibri" panose="020F0502020204030204" pitchFamily="34" charset="0"/>
              </a:rPr>
              <a:t>one step </a:t>
            </a:r>
            <a:r>
              <a:rPr lang="en-GB" sz="2200" b="1" dirty="0" smtClean="0">
                <a:latin typeface="Calibri" panose="020F0502020204030204" pitchFamily="34" charset="0"/>
              </a:rPr>
              <a:t>ahead</a:t>
            </a:r>
            <a:r>
              <a:rPr lang="en-GB" sz="2200" b="1" dirty="0">
                <a:latin typeface="Calibri" panose="020F0502020204030204" pitchFamily="34" charset="0"/>
              </a:rPr>
              <a:t>, </a:t>
            </a:r>
            <a:endParaRPr lang="en-GB" sz="2200" b="1" dirty="0" smtClean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GB" sz="2200" b="1" dirty="0" smtClean="0">
                <a:latin typeface="Calibri" panose="020F0502020204030204" pitchFamily="34" charset="0"/>
              </a:rPr>
              <a:t>           - don’t leave to term/final year</a:t>
            </a:r>
          </a:p>
          <a:p>
            <a:pPr>
              <a:buNone/>
            </a:pPr>
            <a:r>
              <a:rPr lang="en-GB" sz="2200" b="1" dirty="0" smtClean="0">
                <a:latin typeface="Calibri" panose="020F0502020204030204" pitchFamily="34" charset="0"/>
              </a:rPr>
              <a:t>              to </a:t>
            </a:r>
            <a:r>
              <a:rPr lang="en-GB" sz="2200" b="1" dirty="0">
                <a:latin typeface="Calibri" panose="020F0502020204030204" pitchFamily="34" charset="0"/>
              </a:rPr>
              <a:t>your next </a:t>
            </a:r>
            <a:r>
              <a:rPr lang="en-GB" sz="2200" b="1" dirty="0" smtClean="0">
                <a:latin typeface="Calibri" panose="020F0502020204030204" pitchFamily="34" charset="0"/>
              </a:rPr>
              <a:t>paper or project</a:t>
            </a:r>
            <a:endParaRPr lang="en-GB" sz="2200" b="1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Image result for student looking over prospect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86"/>
          <a:stretch/>
        </p:blipFill>
        <p:spPr bwMode="auto">
          <a:xfrm>
            <a:off x="5924846" y="3573017"/>
            <a:ext cx="231579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Basic </a:t>
            </a:r>
            <a:r>
              <a:rPr lang="en-GB" dirty="0" smtClean="0">
                <a:latin typeface="Aharoni" panose="02010803020104030203" pitchFamily="2" charset="-79"/>
                <a:cs typeface="Aharoni" panose="02010803020104030203" pitchFamily="2" charset="-79"/>
              </a:rPr>
              <a:t>Statistics </a:t>
            </a:r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lang="en-GB" dirty="0" smtClean="0">
                <a:latin typeface="Aharoni" panose="02010803020104030203" pitchFamily="2" charset="-79"/>
                <a:cs typeface="Aharoni" panose="02010803020104030203" pitchFamily="2" charset="-79"/>
              </a:rPr>
              <a:t>tream </a:t>
            </a:r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– Skill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4205064"/>
          </a:xfrm>
        </p:spPr>
        <p:txBody>
          <a:bodyPr>
            <a:normAutofit/>
          </a:bodyPr>
          <a:lstStyle/>
          <a:p>
            <a:r>
              <a:rPr lang="en-GB" sz="2200" b="1" dirty="0" smtClean="0">
                <a:latin typeface="Calibri" panose="020F0502020204030204" pitchFamily="34" charset="0"/>
              </a:rPr>
              <a:t>To book for Basic Statistics Stream courses, you must</a:t>
            </a:r>
          </a:p>
          <a:p>
            <a:pPr lvl="1"/>
            <a:r>
              <a:rPr lang="en-GB" sz="1800" b="1" dirty="0" smtClean="0">
                <a:latin typeface="Calibri" panose="020F0502020204030204" pitchFamily="34" charset="0"/>
              </a:rPr>
              <a:t>EITHER have taken the Skill Check</a:t>
            </a:r>
          </a:p>
          <a:p>
            <a:pPr lvl="1"/>
            <a:r>
              <a:rPr lang="en-GB" sz="1800" b="1" dirty="0" smtClean="0">
                <a:latin typeface="Calibri" panose="020F0502020204030204" pitchFamily="34" charset="0"/>
              </a:rPr>
              <a:t>OR have passed the exam for the previous module in the stream</a:t>
            </a:r>
            <a:endParaRPr lang="en-GB" sz="1800" b="1" dirty="0" smtClean="0"/>
          </a:p>
          <a:p>
            <a:r>
              <a:rPr lang="en-GB" sz="2200" b="1" dirty="0" smtClean="0">
                <a:latin typeface="Calibri" panose="020F0502020204030204" pitchFamily="34" charset="0"/>
              </a:rPr>
              <a:t>To </a:t>
            </a:r>
            <a:r>
              <a:rPr lang="en-GB" sz="2200" b="1" dirty="0">
                <a:latin typeface="Calibri" panose="020F0502020204030204" pitchFamily="34" charset="0"/>
              </a:rPr>
              <a:t>assess your existing competence and tell you which of our B</a:t>
            </a:r>
            <a:r>
              <a:rPr lang="en-GB" sz="2200" b="1" dirty="0" smtClean="0">
                <a:latin typeface="Calibri" panose="020F0502020204030204" pitchFamily="34" charset="0"/>
              </a:rPr>
              <a:t>asic Statistics Stream </a:t>
            </a:r>
            <a:r>
              <a:rPr lang="en-GB" sz="2200" b="1" dirty="0">
                <a:latin typeface="Calibri" panose="020F0502020204030204" pitchFamily="34" charset="0"/>
              </a:rPr>
              <a:t>modules is a good starting point</a:t>
            </a:r>
          </a:p>
          <a:p>
            <a:r>
              <a:rPr lang="en-GB" sz="2200" b="1" dirty="0" smtClean="0">
                <a:latin typeface="Calibri" panose="020F0502020204030204" pitchFamily="34" charset="0"/>
              </a:rPr>
              <a:t>Will </a:t>
            </a:r>
            <a:r>
              <a:rPr lang="en-GB" sz="2200" b="1" dirty="0">
                <a:latin typeface="Calibri" panose="020F0502020204030204" pitchFamily="34" charset="0"/>
              </a:rPr>
              <a:t>not affect your degree grade </a:t>
            </a:r>
          </a:p>
          <a:p>
            <a:r>
              <a:rPr lang="en-GB" sz="2200" b="1" dirty="0" smtClean="0">
                <a:latin typeface="Calibri" panose="020F0502020204030204" pitchFamily="34" charset="0"/>
              </a:rPr>
              <a:t>If your result is ambiguous, you will need to talk to your supervisor</a:t>
            </a:r>
          </a:p>
          <a:p>
            <a:r>
              <a:rPr lang="en-GB" sz="2200" b="1" dirty="0" smtClean="0">
                <a:latin typeface="Calibri" panose="020F0502020204030204" pitchFamily="34" charset="0"/>
              </a:rPr>
              <a:t>Take </a:t>
            </a:r>
            <a:r>
              <a:rPr lang="en-GB" sz="2200" b="1" dirty="0">
                <a:latin typeface="Calibri" panose="020F0502020204030204" pitchFamily="34" charset="0"/>
              </a:rPr>
              <a:t>the test: </a:t>
            </a:r>
            <a:br>
              <a:rPr lang="en-GB" sz="2200" b="1" dirty="0">
                <a:latin typeface="Calibri" panose="020F0502020204030204" pitchFamily="34" charset="0"/>
              </a:rPr>
            </a:br>
            <a:r>
              <a:rPr lang="en-GB" sz="2200" b="1" dirty="0">
                <a:latin typeface="Calibri" panose="020F0502020204030204" pitchFamily="34" charset="0"/>
                <a:hlinkClick r:id="rId2"/>
              </a:rPr>
              <a:t>http://</a:t>
            </a:r>
            <a:r>
              <a:rPr lang="en-GB" sz="2200" b="1" dirty="0" smtClean="0">
                <a:latin typeface="Calibri" panose="020F0502020204030204" pitchFamily="34" charset="0"/>
                <a:hlinkClick r:id="rId2"/>
              </a:rPr>
              <a:t>www.ssrmc.group.cam.ac.uk/skill-check</a:t>
            </a:r>
            <a:endParaRPr lang="en-GB" sz="2200" b="1" dirty="0">
              <a:latin typeface="Calibri" panose="020F0502020204030204" pitchFamily="34" charset="0"/>
            </a:endParaRPr>
          </a:p>
          <a:p>
            <a:r>
              <a:rPr lang="en-GB" sz="2200" b="1" dirty="0">
                <a:latin typeface="Calibri" panose="020F0502020204030204" pitchFamily="34" charset="0"/>
              </a:rPr>
              <a:t>Open book test, but nothing to be gained from “cheating</a:t>
            </a:r>
            <a:r>
              <a:rPr lang="en-GB" sz="2200" b="1" dirty="0" smtClean="0">
                <a:latin typeface="Calibri" panose="020F0502020204030204" pitchFamily="34" charset="0"/>
              </a:rPr>
              <a:t>”</a:t>
            </a:r>
          </a:p>
          <a:p>
            <a:r>
              <a:rPr lang="en-GB" sz="2200" b="1" i="1" dirty="0">
                <a:latin typeface="Calibri" panose="020F0502020204030204" pitchFamily="34" charset="0"/>
              </a:rPr>
              <a:t>PLEASE EXIT PROPERLY – CLICK “SUBMIT”</a:t>
            </a:r>
          </a:p>
          <a:p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0115"/>
            <a:ext cx="3610744" cy="11430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GB" b="1" dirty="0">
                <a:latin typeface="Aharoni" panose="02010803020104030203" pitchFamily="2" charset="-79"/>
                <a:cs typeface="Aharoni" panose="02010803020104030203" pitchFamily="2" charset="-79"/>
              </a:rPr>
              <a:t>Our basic stats courses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295684113"/>
              </p:ext>
            </p:extLst>
          </p:nvPr>
        </p:nvGraphicFramePr>
        <p:xfrm>
          <a:off x="491366" y="2992686"/>
          <a:ext cx="8401114" cy="1627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755576" y="401164"/>
            <a:ext cx="1944216" cy="2376264"/>
            <a:chOff x="4556" y="355382"/>
            <a:chExt cx="1361963" cy="817178"/>
          </a:xfrm>
        </p:grpSpPr>
        <p:sp>
          <p:nvSpPr>
            <p:cNvPr id="7" name="Rounded Rectangle 6"/>
            <p:cNvSpPr/>
            <p:nvPr/>
          </p:nvSpPr>
          <p:spPr>
            <a:xfrm>
              <a:off x="4556" y="355382"/>
              <a:ext cx="1361963" cy="817178"/>
            </a:xfrm>
            <a:prstGeom prst="roundRect">
              <a:avLst>
                <a:gd name="adj" fmla="val 10000"/>
              </a:avLst>
            </a:prstGeom>
            <a:solidFill>
              <a:srgbClr val="FC8004"/>
            </a:solidFill>
            <a:ln>
              <a:solidFill>
                <a:srgbClr val="00B050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8490" y="379316"/>
              <a:ext cx="1314095" cy="769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4000" b="1" kern="1200" dirty="0"/>
                <a:t>SKILL CHECK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739713" y="4725144"/>
            <a:ext cx="7643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</a:rPr>
              <a:t>All our stats modules are “hands-on”, using real data</a:t>
            </a:r>
          </a:p>
          <a:p>
            <a:r>
              <a:rPr lang="en-GB" b="1" dirty="0">
                <a:latin typeface="Calibri" panose="020F0502020204030204" pitchFamily="34" charset="0"/>
              </a:rPr>
              <a:t>They are taught in computer labs, using statistical packages for data analysis</a:t>
            </a:r>
          </a:p>
        </p:txBody>
      </p:sp>
      <p:sp>
        <p:nvSpPr>
          <p:cNvPr id="4" name="Down Arrow 3"/>
          <p:cNvSpPr/>
          <p:nvPr/>
        </p:nvSpPr>
        <p:spPr>
          <a:xfrm>
            <a:off x="1475656" y="2852936"/>
            <a:ext cx="252028" cy="288032"/>
          </a:xfrm>
          <a:prstGeom prst="downArrow">
            <a:avLst/>
          </a:prstGeom>
          <a:solidFill>
            <a:srgbClr val="FC800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Down Arrow 8"/>
          <p:cNvSpPr/>
          <p:nvPr/>
        </p:nvSpPr>
        <p:spPr>
          <a:xfrm rot="18921871">
            <a:off x="3025679" y="2379124"/>
            <a:ext cx="252028" cy="909674"/>
          </a:xfrm>
          <a:prstGeom prst="downArrow">
            <a:avLst/>
          </a:prstGeom>
          <a:solidFill>
            <a:srgbClr val="FC800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 rot="17645109">
            <a:off x="3925646" y="1191151"/>
            <a:ext cx="252028" cy="2755441"/>
          </a:xfrm>
          <a:prstGeom prst="downArrow">
            <a:avLst/>
          </a:prstGeom>
          <a:solidFill>
            <a:srgbClr val="FC800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 rot="17246253">
            <a:off x="5013459" y="-85573"/>
            <a:ext cx="252028" cy="4821315"/>
          </a:xfrm>
          <a:prstGeom prst="downArrow">
            <a:avLst/>
          </a:prstGeom>
          <a:solidFill>
            <a:srgbClr val="FC800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1288</Words>
  <Application>Microsoft Office PowerPoint</Application>
  <PresentationFormat>On-screen Show (4:3)</PresentationFormat>
  <Paragraphs>182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Introduction to the SSRMP</vt:lpstr>
      <vt:lpstr>SSRMP, the pandemic &amp; social distancing</vt:lpstr>
      <vt:lpstr>What we do</vt:lpstr>
      <vt:lpstr>What we don’t do</vt:lpstr>
      <vt:lpstr>Two types of module</vt:lpstr>
      <vt:lpstr>Priority</vt:lpstr>
      <vt:lpstr>How to choose your modules</vt:lpstr>
      <vt:lpstr>Basic Statistics Stream – Skill Check</vt:lpstr>
      <vt:lpstr>Our basic stats courses</vt:lpstr>
      <vt:lpstr>Our basic stats courses</vt:lpstr>
      <vt:lpstr>Managed cluster machines</vt:lpstr>
      <vt:lpstr>DS-REMOTE</vt:lpstr>
      <vt:lpstr>End-of-module tests</vt:lpstr>
      <vt:lpstr>Feedback</vt:lpstr>
      <vt:lpstr>Moodle</vt:lpstr>
      <vt:lpstr>Bookings</vt:lpstr>
      <vt:lpstr>How the booking system works</vt:lpstr>
      <vt:lpstr>Slide 18</vt:lpstr>
      <vt:lpstr>About the Basic Statistics modules</vt:lpstr>
      <vt:lpstr>Oversubscribed modules</vt:lpstr>
      <vt:lpstr>Cancelling a booking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the SSRMC</dc:title>
  <dc:creator>maria</dc:creator>
  <cp:lastModifiedBy>Windows User</cp:lastModifiedBy>
  <cp:revision>174</cp:revision>
  <dcterms:created xsi:type="dcterms:W3CDTF">2014-10-05T18:15:21Z</dcterms:created>
  <dcterms:modified xsi:type="dcterms:W3CDTF">2020-09-20T21:49:43Z</dcterms:modified>
</cp:coreProperties>
</file>